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302" r:id="rId3"/>
    <p:sldId id="270" r:id="rId4"/>
    <p:sldId id="277" r:id="rId5"/>
    <p:sldId id="278" r:id="rId6"/>
    <p:sldId id="271" r:id="rId7"/>
    <p:sldId id="257" r:id="rId8"/>
    <p:sldId id="272" r:id="rId9"/>
    <p:sldId id="273" r:id="rId10"/>
    <p:sldId id="274" r:id="rId11"/>
    <p:sldId id="275" r:id="rId12"/>
    <p:sldId id="276" r:id="rId13"/>
    <p:sldId id="259" r:id="rId14"/>
    <p:sldId id="267" r:id="rId15"/>
    <p:sldId id="268" r:id="rId16"/>
    <p:sldId id="258" r:id="rId17"/>
    <p:sldId id="297" r:id="rId18"/>
    <p:sldId id="298" r:id="rId19"/>
    <p:sldId id="299" r:id="rId20"/>
    <p:sldId id="300" r:id="rId21"/>
    <p:sldId id="301" r:id="rId22"/>
    <p:sldId id="269" r:id="rId23"/>
    <p:sldId id="279" r:id="rId24"/>
    <p:sldId id="280" r:id="rId25"/>
    <p:sldId id="260" r:id="rId26"/>
    <p:sldId id="282" r:id="rId27"/>
    <p:sldId id="283" r:id="rId28"/>
    <p:sldId id="284" r:id="rId29"/>
    <p:sldId id="285" r:id="rId30"/>
    <p:sldId id="264" r:id="rId31"/>
    <p:sldId id="291" r:id="rId32"/>
    <p:sldId id="292" r:id="rId33"/>
    <p:sldId id="293" r:id="rId34"/>
    <p:sldId id="294" r:id="rId35"/>
    <p:sldId id="295" r:id="rId36"/>
    <p:sldId id="296" r:id="rId37"/>
    <p:sldId id="290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265" r:id="rId49"/>
    <p:sldId id="313" r:id="rId50"/>
    <p:sldId id="314" r:id="rId51"/>
    <p:sldId id="261" r:id="rId52"/>
    <p:sldId id="262" r:id="rId53"/>
    <p:sldId id="315" r:id="rId54"/>
    <p:sldId id="316" r:id="rId55"/>
    <p:sldId id="317" r:id="rId56"/>
    <p:sldId id="318" r:id="rId57"/>
    <p:sldId id="286" r:id="rId58"/>
    <p:sldId id="319" r:id="rId59"/>
    <p:sldId id="320" r:id="rId60"/>
    <p:sldId id="321" r:id="rId61"/>
    <p:sldId id="322" r:id="rId62"/>
    <p:sldId id="323" r:id="rId63"/>
    <p:sldId id="263" r:id="rId64"/>
    <p:sldId id="289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810" y="96"/>
      </p:cViewPr>
      <p:guideLst/>
    </p:cSldViewPr>
  </p:slideViewPr>
  <p:outlineViewPr>
    <p:cViewPr>
      <p:scale>
        <a:sx n="33" d="100"/>
        <a:sy n="33" d="100"/>
      </p:scale>
      <p:origin x="0" y="-141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3C25C56-7DAD-4CD5-9C4D-3810573023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5FB289-715D-47F8-AC3D-B59807C6C7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F75D1E-90EE-4F35-9970-E73EF943D382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5A634B-73A4-4E56-AB03-6535A64495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845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F52B7-DF5F-4978-938B-23FB261D7070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07860-7F44-4F3F-B946-3AA2CD127C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941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46F7B-BF42-4249-9EFC-62364580E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A60A6B-38C0-4619-BB01-D5EABCBBC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8893B1-BED6-4139-92F8-21D2C06DC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B0C62-46A3-4D97-8D23-69DD9EFACDFF}" type="datetime1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F86141-A1DB-4625-A18A-C70B7D899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917F2C-348B-4986-BA06-A72DE254F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18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2B4CE-4436-4D4A-93F6-0DAB5F7A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7D6F5C-4DD9-4ED8-8F3B-AD11FD78A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8F499-169A-4E9D-8C5B-B517B23D4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FF56-7E56-4F7E-B17E-FC32A622816B}" type="datetime1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FAE8B-6B44-4894-B0C8-061C60A7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3BCFD3-81C3-4CF9-94DC-231372BD0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273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2943575-69BC-4F03-9D90-8B3965634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5B11A4-CBC0-441B-A852-1A1A2A174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4B82A-1D47-47AB-884F-FB3257363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75B0-288A-4B9B-866F-2849397BE096}" type="datetime1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42C4FD-0B8C-4784-BB04-82D8ECA7F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976F62-3F8C-47E4-80B9-7E9F462B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301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53984-E3EF-4FFF-A0C7-D7DA7545F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312" y="160828"/>
            <a:ext cx="11256818" cy="678757"/>
          </a:xfrm>
        </p:spPr>
        <p:txBody>
          <a:bodyPr>
            <a:normAutofit/>
          </a:bodyPr>
          <a:lstStyle>
            <a:lvl1pPr>
              <a:defRPr sz="3200" baseline="0">
                <a:latin typeface="Consolas" panose="020B0609020204030204" pitchFamily="49" charset="0"/>
                <a:ea typeface="MSugiJeong" panose="02030609000101010101" pitchFamily="17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4BCB1-84F0-4D58-A7DF-A47C32501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311" y="1146867"/>
            <a:ext cx="11256819" cy="5453437"/>
          </a:xfrm>
        </p:spPr>
        <p:txBody>
          <a:bodyPr>
            <a:normAutofit/>
          </a:bodyPr>
          <a:lstStyle>
            <a:lvl1pPr>
              <a:defRPr sz="2400" baseline="0">
                <a:latin typeface="Consolas" panose="020B0609020204030204" pitchFamily="49" charset="0"/>
                <a:ea typeface="MSugiJeong" panose="02030609000101010101" pitchFamily="17" charset="-127"/>
              </a:defRPr>
            </a:lvl1pPr>
            <a:lvl2pPr marL="576000" indent="-288000">
              <a:lnSpc>
                <a:spcPct val="100000"/>
              </a:lnSpc>
              <a:buFont typeface="Wingdings" panose="05000000000000000000" pitchFamily="2" charset="2"/>
              <a:buChar char="Ø"/>
              <a:defRPr sz="1800" baseline="0">
                <a:latin typeface="Consolas" panose="020B0609020204030204" pitchFamily="49" charset="0"/>
                <a:ea typeface="MSugiJeong" panose="02030609000101010101" pitchFamily="17" charset="-127"/>
              </a:defRPr>
            </a:lvl2pPr>
            <a:lvl3pPr marL="900000" indent="-288000"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ü"/>
              <a:defRPr sz="1600" baseline="0">
                <a:latin typeface="Consolas" panose="020B0609020204030204" pitchFamily="49" charset="0"/>
                <a:ea typeface="MSugiJeong" panose="02030609000101010101" pitchFamily="17" charset="-127"/>
              </a:defRPr>
            </a:lvl3pPr>
            <a:lvl4pPr>
              <a:defRPr sz="1600" baseline="0">
                <a:latin typeface="Consolas" panose="020B0609020204030204" pitchFamily="49" charset="0"/>
                <a:ea typeface="MSugiJeong" panose="02030609000101010101" pitchFamily="17" charset="-127"/>
              </a:defRPr>
            </a:lvl4pPr>
            <a:lvl5pPr>
              <a:defRPr sz="1600" baseline="0">
                <a:latin typeface="Consolas" panose="020B0609020204030204" pitchFamily="49" charset="0"/>
                <a:ea typeface="MSugiJeong" panose="02030609000101010101" pitchFamily="17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630BC-3F2D-4DFA-B118-F8481DA55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7B5A8-EBE7-47FA-A255-60ED40794860}" type="datetime1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3624D3-D530-4684-BD6E-393D42724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8E8039-293A-4B9E-B5DF-9271BAD3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9294" y="6417741"/>
            <a:ext cx="2743200" cy="365125"/>
          </a:xfrm>
        </p:spPr>
        <p:txBody>
          <a:bodyPr/>
          <a:lstStyle/>
          <a:p>
            <a:fld id="{46D39A25-028C-4F5E-A0EA-89FFB800C6C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6B4ECF4-383B-41F3-9D69-4840D25560A3}"/>
              </a:ext>
            </a:extLst>
          </p:cNvPr>
          <p:cNvCxnSpPr/>
          <p:nvPr userDrawn="1"/>
        </p:nvCxnSpPr>
        <p:spPr>
          <a:xfrm>
            <a:off x="389311" y="955964"/>
            <a:ext cx="11256819" cy="0"/>
          </a:xfrm>
          <a:prstGeom prst="lin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226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C4B18-BEDB-4EFF-BA7F-08A8B948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DE0DF9-ADC3-4C9F-B014-4B9C9D220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3191F2-7D1E-455D-AF14-021201AC7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4801E-FE6C-43F7-8745-D59FDF626188}" type="datetime1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239944-62C7-47F4-836B-4F8634AE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11043-A8C1-429A-9853-5D448FE50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17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D25C8-197A-48CC-8C75-AEAAAC42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6444B7-A781-4737-9524-36607DC76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82D37-BD05-4AA4-8DCE-48FC35C5C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07A0FD-393A-4CA9-B7C0-D8EE04F21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A2890-791C-4ACC-8911-4343D63FBF58}" type="datetime1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125530-4E81-4841-BA6A-4807AC891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6D682D-7922-4D4E-821C-2E32A6459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014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A4E97-4D86-45A4-8E1F-0B15B8EC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8C9A9F-3022-408E-804D-F4A6FDE9E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E939AE-39AF-4574-8EC2-9C07243AC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8DB257-6BB6-4CFF-8FFA-59E7AA8D61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9E12A8-5D46-4176-A90E-7E13C0D121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D331CF-88ED-4BD4-AEF4-46149709A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E73F-5DC9-4F57-968A-EF6689A53DFA}" type="datetime1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C7D055-6D3C-4CC1-B506-84256873D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C74C0F-FA4A-435B-8292-B7B52C18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48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50E89-7C19-4B1C-9764-67676E6B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D1ED54-1846-48F9-9EFB-592CF18A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AE34B-FE00-4D98-A04E-B0DD91AE00CC}" type="datetime1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835EEC-6001-4795-B8D5-B82C92988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0A3D3C-5406-4132-833D-03988279E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016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B12C77-E8D7-4B50-B031-71B962D6E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5783D-7BB6-489E-9523-4849F8618FAB}" type="datetime1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F9E0E6-F6B7-4B54-AF68-4A08685EC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A2D44-159D-4678-8365-3E2077CC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314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F038F-0388-4C90-AF74-6D78AB33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02A920-BACB-4C11-A4FC-8C135AA49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005382-B125-4642-8320-3EFA9A648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D580E6-4D48-4000-B6D6-EF234EAED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625E-873E-4F6E-8388-5F7A7C74809C}" type="datetime1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2A3F4C-26AE-4B5E-BB2E-989B0A7A9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3167C8-1E82-43CF-B526-C4FA6456E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777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C4517-BEA7-4698-AEF8-8369860C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642FC2-2D9C-462E-BD51-23DC9C3AE8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B97A49-5B60-44EE-90B7-65DF8FD4C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94CBD7-426F-438F-A4B9-2D42ADCE3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2D0B-45AA-4708-8BF9-29C06FC4EC67}" type="datetime1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F4B5CD-E8C9-418A-AE20-5C2FB443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6840AC-74B5-41AD-A4B6-FA4A0ECEA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81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3EBD5B-BB1D-4613-8D97-2CD2C9A49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EC0E86-ADB5-47CB-B741-B3F354BBF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9ED864-7997-4A7A-9147-9CE66D181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375D0-EEEB-4D86-A596-4D122DAE9218}" type="datetime1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8BF66F-C255-44EE-978D-7538CECE1A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31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24D961-CFCF-4D55-B8DC-D593C0381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39A25-028C-4F5E-A0EA-89FFB800C6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868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s://www.youtube.com/watch?v=L0tzmv--CGY&amp;feature=youtu.b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2F336-41C6-4796-AFB0-B9172C012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" y="383178"/>
            <a:ext cx="11338560" cy="3953692"/>
          </a:xfrm>
        </p:spPr>
        <p:txBody>
          <a:bodyPr>
            <a:noAutofit/>
          </a:bodyPr>
          <a:lstStyle/>
          <a:p>
            <a:r>
              <a:rPr lang="en-US" altLang="ko-KR" sz="6600" dirty="0">
                <a:latin typeface="Consolas" panose="020B0609020204030204" pitchFamily="49" charset="0"/>
              </a:rPr>
              <a:t>[Interview]</a:t>
            </a:r>
            <a:br>
              <a:rPr lang="en-US" altLang="ko-KR" sz="6600" dirty="0">
                <a:latin typeface="Consolas" panose="020B0609020204030204" pitchFamily="49" charset="0"/>
              </a:rPr>
            </a:br>
            <a:r>
              <a:rPr lang="en-US" altLang="ko-KR" sz="4000" dirty="0">
                <a:latin typeface="Consolas" panose="020B0609020204030204" pitchFamily="49" charset="0"/>
              </a:rPr>
              <a:t> </a:t>
            </a:r>
            <a:br>
              <a:rPr lang="en-US" altLang="ko-KR" sz="4000" dirty="0">
                <a:latin typeface="Consolas" panose="020B0609020204030204" pitchFamily="49" charset="0"/>
              </a:rPr>
            </a:br>
            <a:br>
              <a:rPr lang="en-US" altLang="ko-KR" sz="4000" dirty="0">
                <a:latin typeface="Consolas" panose="020B0609020204030204" pitchFamily="49" charset="0"/>
              </a:rPr>
            </a:br>
            <a:r>
              <a:rPr lang="en-US" altLang="ko-KR" sz="4000" dirty="0">
                <a:latin typeface="Consolas" panose="020B0609020204030204" pitchFamily="49" charset="0"/>
              </a:rPr>
              <a:t>Neural Network for Computer Vision</a:t>
            </a:r>
            <a:endParaRPr lang="ko-KR" altLang="en-US" sz="40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69B937-BCC9-46FC-AADB-B15DDF353673}"/>
              </a:ext>
            </a:extLst>
          </p:cNvPr>
          <p:cNvSpPr txBox="1"/>
          <p:nvPr/>
        </p:nvSpPr>
        <p:spPr>
          <a:xfrm>
            <a:off x="8874035" y="5286103"/>
            <a:ext cx="2539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Lucida Handwriting" panose="03010101010101010101" pitchFamily="66" charset="0"/>
              </a:rPr>
              <a:t>Kim Wonjin</a:t>
            </a:r>
            <a:endParaRPr lang="ko-KR" altLang="en-US" sz="2800" dirty="0">
              <a:latin typeface="Lucida Handwriting" panose="03010101010101010101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D7BBE-1406-4F2A-A57D-B867425DD027}"/>
              </a:ext>
            </a:extLst>
          </p:cNvPr>
          <p:cNvSpPr txBox="1"/>
          <p:nvPr/>
        </p:nvSpPr>
        <p:spPr>
          <a:xfrm>
            <a:off x="10026478" y="6089858"/>
            <a:ext cx="2098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Date: 16 / 08 / 2019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1BB479-FA9D-4723-8267-53304905ED1A}"/>
              </a:ext>
            </a:extLst>
          </p:cNvPr>
          <p:cNvSpPr txBox="1"/>
          <p:nvPr/>
        </p:nvSpPr>
        <p:spPr>
          <a:xfrm>
            <a:off x="10869144" y="6474822"/>
            <a:ext cx="1255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Version</a:t>
            </a:r>
            <a:r>
              <a:rPr lang="en-US" altLang="ko-KR" sz="1600"/>
              <a:t>: 1.1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7908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195F9-8176-4721-8D77-5EA468CD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3F82B-9190-403C-8656-BDB8E7024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Flow</a:t>
            </a:r>
          </a:p>
          <a:p>
            <a:pPr lvl="1"/>
            <a:r>
              <a:rPr lang="en-US" altLang="ko-KR" dirty="0"/>
              <a:t>Third Conv layer</a:t>
            </a:r>
          </a:p>
          <a:p>
            <a:pPr lvl="2"/>
            <a:r>
              <a:rPr lang="en-US" altLang="ko-KR" dirty="0"/>
              <a:t>3x3x256 </a:t>
            </a:r>
            <a:r>
              <a:rPr lang="ko-KR" altLang="en-US" dirty="0"/>
              <a:t>필터 크기를 이용하여 </a:t>
            </a:r>
            <a:r>
              <a:rPr lang="en-US" altLang="ko-KR" dirty="0"/>
              <a:t>384</a:t>
            </a:r>
            <a:r>
              <a:rPr lang="ko-KR" altLang="en-US" dirty="0"/>
              <a:t>개의 특성 맵 추출</a:t>
            </a:r>
            <a:r>
              <a:rPr lang="en-US" altLang="ko-KR" dirty="0"/>
              <a:t>, stride</a:t>
            </a:r>
            <a:r>
              <a:rPr lang="ko-KR" altLang="en-US" dirty="0"/>
              <a:t>와 </a:t>
            </a:r>
            <a:r>
              <a:rPr lang="en-US" altLang="ko-KR" dirty="0"/>
              <a:t>zero-padding </a:t>
            </a:r>
            <a:r>
              <a:rPr lang="ko-KR" altLang="en-US" dirty="0"/>
              <a:t>모두 </a:t>
            </a:r>
            <a:r>
              <a:rPr lang="en-US" altLang="ko-KR" dirty="0"/>
              <a:t>1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그 결과 </a:t>
            </a:r>
            <a:r>
              <a:rPr lang="en-US" altLang="ko-KR" dirty="0"/>
              <a:t>13x13x384 </a:t>
            </a:r>
            <a:r>
              <a:rPr lang="ko-KR" altLang="en-US" dirty="0"/>
              <a:t>특성 </a:t>
            </a:r>
            <a:r>
              <a:rPr lang="ko-KR" altLang="en-US" dirty="0" err="1"/>
              <a:t>맵을</a:t>
            </a:r>
            <a:r>
              <a:rPr lang="ko-KR" altLang="en-US" dirty="0"/>
              <a:t> 얻으며</a:t>
            </a:r>
            <a:r>
              <a:rPr lang="en-US" altLang="ko-KR" dirty="0"/>
              <a:t>,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활성화를 진행한다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Fourth Conv layer</a:t>
            </a:r>
          </a:p>
          <a:p>
            <a:pPr lvl="2"/>
            <a:r>
              <a:rPr lang="en-US" altLang="ko-KR" dirty="0"/>
              <a:t>3x3x192 </a:t>
            </a:r>
            <a:r>
              <a:rPr lang="ko-KR" altLang="en-US" dirty="0"/>
              <a:t>필터 크기를 이용하여 </a:t>
            </a:r>
            <a:r>
              <a:rPr lang="en-US" altLang="ko-KR" dirty="0"/>
              <a:t>384</a:t>
            </a:r>
            <a:r>
              <a:rPr lang="ko-KR" altLang="en-US" dirty="0"/>
              <a:t>개의 특성 맵 추출</a:t>
            </a:r>
            <a:r>
              <a:rPr lang="en-US" altLang="ko-KR" dirty="0"/>
              <a:t>, stride</a:t>
            </a:r>
            <a:r>
              <a:rPr lang="ko-KR" altLang="en-US" dirty="0"/>
              <a:t>와 </a:t>
            </a:r>
            <a:r>
              <a:rPr lang="en-US" altLang="ko-KR" dirty="0"/>
              <a:t>zero-padding </a:t>
            </a:r>
            <a:r>
              <a:rPr lang="ko-KR" altLang="en-US" dirty="0"/>
              <a:t>모두 </a:t>
            </a:r>
            <a:r>
              <a:rPr lang="en-US" altLang="ko-KR" dirty="0"/>
              <a:t>1</a:t>
            </a:r>
            <a:r>
              <a:rPr lang="ko-KR" altLang="en-US" dirty="0"/>
              <a:t>로 설정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3</a:t>
            </a:r>
            <a:r>
              <a:rPr lang="ko-KR" altLang="en-US" dirty="0"/>
              <a:t>번째 레이어와 마찬가지로 </a:t>
            </a:r>
            <a:r>
              <a:rPr lang="en-US" altLang="ko-KR" dirty="0"/>
              <a:t>13x13x384 </a:t>
            </a:r>
            <a:r>
              <a:rPr lang="ko-KR" altLang="en-US" dirty="0"/>
              <a:t>특성 </a:t>
            </a:r>
            <a:r>
              <a:rPr lang="ko-KR" altLang="en-US" dirty="0" err="1"/>
              <a:t>맵을</a:t>
            </a:r>
            <a:r>
              <a:rPr lang="ko-KR" altLang="en-US" dirty="0"/>
              <a:t> 얻으며</a:t>
            </a:r>
            <a:r>
              <a:rPr lang="en-US" altLang="ko-KR" dirty="0"/>
              <a:t>, </a:t>
            </a:r>
            <a:r>
              <a:rPr lang="en-US" altLang="ko-KR" dirty="0" err="1"/>
              <a:t>ReLU</a:t>
            </a:r>
            <a:r>
              <a:rPr lang="ko-KR" altLang="en-US" dirty="0"/>
              <a:t>로 활성화 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Fifth Conv layer</a:t>
            </a:r>
          </a:p>
          <a:p>
            <a:pPr lvl="2"/>
            <a:r>
              <a:rPr lang="en-US" altLang="ko-KR" dirty="0"/>
              <a:t>3x3x192</a:t>
            </a:r>
            <a:r>
              <a:rPr lang="ko-KR" altLang="en-US" dirty="0"/>
              <a:t> 필터 크기를 이용하여 </a:t>
            </a:r>
            <a:r>
              <a:rPr lang="en-US" altLang="ko-KR" dirty="0"/>
              <a:t>256</a:t>
            </a:r>
            <a:r>
              <a:rPr lang="ko-KR" altLang="en-US" dirty="0"/>
              <a:t>개의 특성 맵 추출</a:t>
            </a:r>
            <a:r>
              <a:rPr lang="en-US" altLang="ko-KR" dirty="0"/>
              <a:t>, stride</a:t>
            </a:r>
            <a:r>
              <a:rPr lang="ko-KR" altLang="en-US" dirty="0"/>
              <a:t>와 </a:t>
            </a:r>
            <a:r>
              <a:rPr lang="en-US" altLang="ko-KR" dirty="0"/>
              <a:t>zero-padding</a:t>
            </a:r>
            <a:r>
              <a:rPr lang="ko-KR" altLang="en-US" dirty="0"/>
              <a:t> 모두 </a:t>
            </a:r>
            <a:r>
              <a:rPr lang="en-US" altLang="ko-KR" dirty="0"/>
              <a:t>1</a:t>
            </a:r>
            <a:r>
              <a:rPr lang="ko-KR" altLang="en-US" dirty="0"/>
              <a:t>로 설정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13x13x256</a:t>
            </a:r>
            <a:r>
              <a:rPr lang="ko-KR" altLang="en-US" dirty="0"/>
              <a:t>의 특성 </a:t>
            </a:r>
            <a:r>
              <a:rPr lang="ko-KR" altLang="en-US" dirty="0" err="1"/>
              <a:t>맵을</a:t>
            </a:r>
            <a:r>
              <a:rPr lang="ko-KR" altLang="en-US" dirty="0"/>
              <a:t> 얻을 수 있고</a:t>
            </a:r>
            <a:r>
              <a:rPr lang="en-US" altLang="ko-KR" dirty="0"/>
              <a:t>, </a:t>
            </a:r>
            <a:r>
              <a:rPr lang="en-US" altLang="ko-KR" dirty="0" err="1"/>
              <a:t>ReLU</a:t>
            </a:r>
            <a:r>
              <a:rPr lang="ko-KR" altLang="en-US" dirty="0"/>
              <a:t>로 활성화한다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3x3 overlapping pooling</a:t>
            </a:r>
            <a:r>
              <a:rPr lang="ko-KR" altLang="en-US" dirty="0"/>
              <a:t>을 </a:t>
            </a:r>
            <a:r>
              <a:rPr lang="en-US" altLang="ko-KR" dirty="0"/>
              <a:t>stride 2</a:t>
            </a:r>
            <a:r>
              <a:rPr lang="ko-KR" altLang="en-US" dirty="0"/>
              <a:t>로 진행하여 </a:t>
            </a:r>
            <a:r>
              <a:rPr lang="en-US" altLang="ko-KR" dirty="0"/>
              <a:t>6x6x256 </a:t>
            </a:r>
            <a:r>
              <a:rPr lang="ko-KR" altLang="en-US" dirty="0" err="1"/>
              <a:t>맵을</a:t>
            </a:r>
            <a:r>
              <a:rPr lang="ko-KR" altLang="en-US" dirty="0"/>
              <a:t> 얻는다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82DEEF-BFB6-46B2-BF0A-BFC0064B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733117-594E-4F5E-9A66-536CDFEC5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979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195F9-8176-4721-8D77-5EA468CD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3F82B-9190-403C-8656-BDB8E7024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Flow</a:t>
            </a:r>
          </a:p>
          <a:p>
            <a:pPr lvl="1"/>
            <a:r>
              <a:rPr lang="en-US" altLang="ko-KR" dirty="0"/>
              <a:t>Sixth FC layer</a:t>
            </a:r>
          </a:p>
          <a:p>
            <a:pPr lvl="2"/>
            <a:r>
              <a:rPr lang="en-US" altLang="ko-KR" dirty="0"/>
              <a:t>6x6x256 </a:t>
            </a:r>
            <a:r>
              <a:rPr lang="ko-KR" altLang="en-US" dirty="0"/>
              <a:t>필터 크기를 이용해 </a:t>
            </a:r>
            <a:r>
              <a:rPr lang="en-US" altLang="ko-KR" dirty="0"/>
              <a:t>4,096</a:t>
            </a:r>
            <a:r>
              <a:rPr lang="ko-KR" altLang="en-US" dirty="0"/>
              <a:t>개의 특성 </a:t>
            </a:r>
            <a:r>
              <a:rPr lang="ko-KR" altLang="en-US" dirty="0" err="1"/>
              <a:t>맵을</a:t>
            </a:r>
            <a:r>
              <a:rPr lang="ko-KR" altLang="en-US" dirty="0"/>
              <a:t> 얻는다</a:t>
            </a:r>
            <a:r>
              <a:rPr lang="en-US" altLang="ko-KR" dirty="0"/>
              <a:t>. </a:t>
            </a:r>
            <a:r>
              <a:rPr lang="ko-KR" altLang="en-US" dirty="0"/>
              <a:t>결과적으로 </a:t>
            </a:r>
            <a:r>
              <a:rPr lang="en-US" altLang="ko-KR" dirty="0"/>
              <a:t>1x1x4096 </a:t>
            </a:r>
            <a:r>
              <a:rPr lang="ko-KR" altLang="en-US" dirty="0"/>
              <a:t>특성 </a:t>
            </a:r>
            <a:r>
              <a:rPr lang="ko-KR" altLang="en-US" dirty="0" err="1"/>
              <a:t>맵이다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활성화를 진행한다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Seventh FC layer</a:t>
            </a:r>
          </a:p>
          <a:p>
            <a:pPr lvl="2"/>
            <a:r>
              <a:rPr lang="en-US" altLang="ko-KR" dirty="0"/>
              <a:t>4,096</a:t>
            </a:r>
            <a:r>
              <a:rPr lang="ko-KR" altLang="en-US" dirty="0"/>
              <a:t>개의 뉴런으로 구성된 레이어이다</a:t>
            </a:r>
            <a:r>
              <a:rPr lang="en-US" altLang="ko-KR" dirty="0"/>
              <a:t>. </a:t>
            </a:r>
            <a:r>
              <a:rPr lang="ko-KR" altLang="en-US" dirty="0"/>
              <a:t>출력 값은 </a:t>
            </a:r>
            <a:r>
              <a:rPr lang="en-US" altLang="ko-KR" dirty="0" err="1"/>
              <a:t>ReLU</a:t>
            </a:r>
            <a:r>
              <a:rPr lang="ko-KR" altLang="en-US" dirty="0"/>
              <a:t>로 활성화 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Eighth FC layer</a:t>
            </a:r>
          </a:p>
          <a:p>
            <a:pPr lvl="2"/>
            <a:r>
              <a:rPr lang="en-US" altLang="ko-KR" dirty="0"/>
              <a:t>1,000</a:t>
            </a:r>
            <a:r>
              <a:rPr lang="ko-KR" altLang="en-US" dirty="0"/>
              <a:t>개의 뉴런으로 구성되어 있으며</a:t>
            </a:r>
            <a:r>
              <a:rPr lang="en-US" altLang="ko-KR" dirty="0"/>
              <a:t>, 1,000</a:t>
            </a:r>
            <a:r>
              <a:rPr lang="ko-KR" altLang="en-US" dirty="0"/>
              <a:t>개의 뉴런 출력 값에 </a:t>
            </a:r>
            <a:r>
              <a:rPr lang="en-US" altLang="ko-KR" dirty="0" err="1"/>
              <a:t>softmax</a:t>
            </a:r>
            <a:r>
              <a:rPr lang="ko-KR" altLang="en-US" dirty="0"/>
              <a:t>함수를 적용한다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이는 </a:t>
            </a:r>
            <a:r>
              <a:rPr lang="en-US" altLang="ko-KR" dirty="0"/>
              <a:t>1,000</a:t>
            </a:r>
            <a:r>
              <a:rPr lang="ko-KR" altLang="en-US" dirty="0"/>
              <a:t>개 클래스에 대한 분류를 가능하게 해준다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82DEEF-BFB6-46B2-BF0A-BFC0064B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733117-594E-4F5E-9A66-536CDFEC5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284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195F9-8176-4721-8D77-5EA468CD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3F82B-9190-403C-8656-BDB8E7024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</a:t>
            </a:r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: Tanh</a:t>
            </a:r>
            <a:r>
              <a:rPr lang="ko-KR" altLang="en-US" dirty="0"/>
              <a:t>를 사용하는 것보다 </a:t>
            </a:r>
            <a:r>
              <a:rPr lang="en-US" altLang="ko-KR" dirty="0"/>
              <a:t>6</a:t>
            </a:r>
            <a:r>
              <a:rPr lang="ko-KR" altLang="en-US" dirty="0"/>
              <a:t>배나 빠르다고 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Dropout: </a:t>
            </a:r>
            <a:r>
              <a:rPr lang="ko-KR" altLang="en-US" dirty="0" err="1"/>
              <a:t>과적합</a:t>
            </a:r>
            <a:r>
              <a:rPr lang="en-US" altLang="ko-KR" dirty="0"/>
              <a:t>(over-fitting)</a:t>
            </a:r>
            <a:r>
              <a:rPr lang="ko-KR" altLang="en-US" dirty="0"/>
              <a:t>을 막기 위한 방법</a:t>
            </a:r>
            <a:endParaRPr lang="en-US" altLang="ko-KR" dirty="0"/>
          </a:p>
          <a:p>
            <a:pPr lvl="1"/>
            <a:r>
              <a:rPr lang="en-US" altLang="ko-KR" dirty="0"/>
              <a:t>Overlapping pooling: </a:t>
            </a:r>
            <a:r>
              <a:rPr lang="ko-KR" altLang="en-US" dirty="0"/>
              <a:t>이전 </a:t>
            </a:r>
            <a:r>
              <a:rPr lang="en-US" altLang="ko-KR" dirty="0"/>
              <a:t>LeNet-5</a:t>
            </a:r>
            <a:r>
              <a:rPr lang="ko-KR" altLang="en-US" dirty="0"/>
              <a:t>에서는 사용되지 않았던 기법이다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Local Response Normalization (LRN)</a:t>
            </a:r>
          </a:p>
          <a:p>
            <a:pPr lvl="2"/>
            <a:r>
              <a:rPr lang="ko-KR" altLang="en-US" dirty="0"/>
              <a:t>활성화된 뉴런이 주변 이웃 뉴런들을 억누르는 현상</a:t>
            </a:r>
            <a:endParaRPr lang="en-US" altLang="ko-KR" dirty="0"/>
          </a:p>
          <a:p>
            <a:pPr lvl="2"/>
            <a:r>
              <a:rPr lang="ko-KR" altLang="en-US" dirty="0"/>
              <a:t>강하게 활성화된 뉴런의 주변 이웃들에 대해서 </a:t>
            </a:r>
            <a:r>
              <a:rPr lang="en-US" altLang="ko-KR" dirty="0"/>
              <a:t>normalization</a:t>
            </a:r>
            <a:r>
              <a:rPr lang="ko-KR" altLang="en-US" dirty="0"/>
              <a:t>을 실행</a:t>
            </a:r>
            <a:endParaRPr lang="en-US" altLang="ko-KR" dirty="0"/>
          </a:p>
          <a:p>
            <a:pPr lvl="2"/>
            <a:r>
              <a:rPr lang="ko-KR" altLang="en-US" dirty="0"/>
              <a:t>주변에 비해 어떤 뉴런이 비교적 강하게 활성화 되어 있으면</a:t>
            </a:r>
            <a:r>
              <a:rPr lang="en-US" altLang="ko-KR" dirty="0"/>
              <a:t>, </a:t>
            </a:r>
            <a:r>
              <a:rPr lang="ko-KR" altLang="en-US" dirty="0"/>
              <a:t>그것을 더욱 더 돋보이게 해준다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Data augmentation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82DEEF-BFB6-46B2-BF0A-BFC0064B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733117-594E-4F5E-9A66-536CDFEC5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477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A638A-1050-4D65-AAA0-E94A2C51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VGGNET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6974CA-5E46-4248-A2E9-0002A9544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VGGNet</a:t>
            </a:r>
            <a:endParaRPr lang="en-US" altLang="ko-KR" dirty="0"/>
          </a:p>
          <a:p>
            <a:pPr lvl="1"/>
            <a:r>
              <a:rPr lang="ko-KR" altLang="en-US" dirty="0"/>
              <a:t>모델의 깊이가 성능에 얼마나 영향을 끼칠지에 </a:t>
            </a:r>
            <a:br>
              <a:rPr lang="en-US" altLang="ko-KR" dirty="0"/>
            </a:br>
            <a:r>
              <a:rPr lang="ko-KR" altLang="en-US" dirty="0"/>
              <a:t>집중하고 연구</a:t>
            </a:r>
            <a:endParaRPr lang="en-US" altLang="ko-KR" dirty="0"/>
          </a:p>
          <a:p>
            <a:pPr lvl="1"/>
            <a:r>
              <a:rPr lang="ko-KR" altLang="en-US" dirty="0"/>
              <a:t>깊이에 따른 변화를 비교하기 위해 </a:t>
            </a:r>
            <a:br>
              <a:rPr lang="en-US" altLang="ko-KR" dirty="0"/>
            </a:br>
            <a:r>
              <a:rPr lang="en-US" altLang="ko-KR" dirty="0"/>
              <a:t>3x3 </a:t>
            </a:r>
            <a:r>
              <a:rPr lang="ko-KR" altLang="en-US" dirty="0"/>
              <a:t>필터를 사용하였다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D</a:t>
            </a:r>
            <a:r>
              <a:rPr lang="ko-KR" altLang="en-US" dirty="0"/>
              <a:t>는 </a:t>
            </a:r>
            <a:r>
              <a:rPr lang="en-US" altLang="ko-KR" dirty="0"/>
              <a:t>VGG16</a:t>
            </a:r>
            <a:r>
              <a:rPr lang="ko-KR" altLang="en-US" dirty="0"/>
              <a:t>을</a:t>
            </a:r>
            <a:r>
              <a:rPr lang="en-US" altLang="ko-KR" dirty="0"/>
              <a:t>, E</a:t>
            </a:r>
            <a:r>
              <a:rPr lang="ko-KR" altLang="en-US" dirty="0"/>
              <a:t>는 </a:t>
            </a:r>
            <a:r>
              <a:rPr lang="en-US" altLang="ko-KR" dirty="0"/>
              <a:t>VGG19</a:t>
            </a:r>
            <a:r>
              <a:rPr lang="ko-KR" altLang="en-US" dirty="0"/>
              <a:t>를 나타낸다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LRN;</a:t>
            </a:r>
            <a:r>
              <a:rPr lang="ko-KR" altLang="en-US" dirty="0"/>
              <a:t> </a:t>
            </a:r>
            <a:r>
              <a:rPr lang="en-US" altLang="ko-KR" dirty="0"/>
              <a:t>Local</a:t>
            </a:r>
            <a:r>
              <a:rPr lang="ko-KR" altLang="en-US" dirty="0"/>
              <a:t> </a:t>
            </a:r>
            <a:r>
              <a:rPr lang="en-US" altLang="ko-KR" dirty="0"/>
              <a:t>Response</a:t>
            </a:r>
            <a:r>
              <a:rPr lang="ko-KR" altLang="en-US" dirty="0"/>
              <a:t> </a:t>
            </a:r>
            <a:r>
              <a:rPr lang="en-US" altLang="ko-KR" dirty="0"/>
              <a:t>Normalization</a:t>
            </a:r>
            <a:r>
              <a:rPr lang="ko-KR" altLang="en-US" dirty="0"/>
              <a:t>을</a:t>
            </a:r>
            <a:br>
              <a:rPr lang="en-US" altLang="ko-KR" dirty="0"/>
            </a:br>
            <a:r>
              <a:rPr lang="ko-KR" altLang="en-US" dirty="0"/>
              <a:t>적용한 실험을 하였으나 효과가 없다고</a:t>
            </a:r>
            <a:br>
              <a:rPr lang="en-US" altLang="ko-KR" dirty="0"/>
            </a:br>
            <a:r>
              <a:rPr lang="ko-KR" altLang="en-US" dirty="0"/>
              <a:t>하였음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B185AF-2C6E-4038-8C12-663B56F51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D29072-22F6-4BA4-BE64-69EDD6A0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A714ECA-59E6-4A9B-9287-FF46A76E6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593435"/>
              </p:ext>
            </p:extLst>
          </p:nvPr>
        </p:nvGraphicFramePr>
        <p:xfrm>
          <a:off x="6052556" y="973757"/>
          <a:ext cx="5869578" cy="5880464"/>
        </p:xfrm>
        <a:graphic>
          <a:graphicData uri="http://schemas.openxmlformats.org/drawingml/2006/table">
            <a:tbl>
              <a:tblPr/>
              <a:tblGrid>
                <a:gridCol w="978263">
                  <a:extLst>
                    <a:ext uri="{9D8B030D-6E8A-4147-A177-3AD203B41FA5}">
                      <a16:colId xmlns:a16="http://schemas.microsoft.com/office/drawing/2014/main" val="4228171035"/>
                    </a:ext>
                  </a:extLst>
                </a:gridCol>
                <a:gridCol w="978263">
                  <a:extLst>
                    <a:ext uri="{9D8B030D-6E8A-4147-A177-3AD203B41FA5}">
                      <a16:colId xmlns:a16="http://schemas.microsoft.com/office/drawing/2014/main" val="792911621"/>
                    </a:ext>
                  </a:extLst>
                </a:gridCol>
                <a:gridCol w="978263">
                  <a:extLst>
                    <a:ext uri="{9D8B030D-6E8A-4147-A177-3AD203B41FA5}">
                      <a16:colId xmlns:a16="http://schemas.microsoft.com/office/drawing/2014/main" val="704621829"/>
                    </a:ext>
                  </a:extLst>
                </a:gridCol>
                <a:gridCol w="978263">
                  <a:extLst>
                    <a:ext uri="{9D8B030D-6E8A-4147-A177-3AD203B41FA5}">
                      <a16:colId xmlns:a16="http://schemas.microsoft.com/office/drawing/2014/main" val="3050010402"/>
                    </a:ext>
                  </a:extLst>
                </a:gridCol>
                <a:gridCol w="978263">
                  <a:extLst>
                    <a:ext uri="{9D8B030D-6E8A-4147-A177-3AD203B41FA5}">
                      <a16:colId xmlns:a16="http://schemas.microsoft.com/office/drawing/2014/main" val="767837113"/>
                    </a:ext>
                  </a:extLst>
                </a:gridCol>
                <a:gridCol w="978263">
                  <a:extLst>
                    <a:ext uri="{9D8B030D-6E8A-4147-A177-3AD203B41FA5}">
                      <a16:colId xmlns:a16="http://schemas.microsoft.com/office/drawing/2014/main" val="2530290233"/>
                    </a:ext>
                  </a:extLst>
                </a:gridCol>
              </a:tblGrid>
              <a:tr h="1472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A</a:t>
                      </a:r>
                    </a:p>
                  </a:txBody>
                  <a:tcPr marL="25337" marR="25337" marT="25337" marB="2533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A-LRN</a:t>
                      </a:r>
                    </a:p>
                  </a:txBody>
                  <a:tcPr marL="25337" marR="25337" marT="25337" marB="2533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B</a:t>
                      </a:r>
                    </a:p>
                  </a:txBody>
                  <a:tcPr marL="25337" marR="25337" marT="25337" marB="2533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</a:t>
                      </a:r>
                    </a:p>
                  </a:txBody>
                  <a:tcPr marL="25337" marR="25337" marT="25337" marB="2533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D</a:t>
                      </a:r>
                    </a:p>
                  </a:txBody>
                  <a:tcPr marL="25337" marR="25337" marT="25337" marB="2533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E</a:t>
                      </a:r>
                    </a:p>
                  </a:txBody>
                  <a:tcPr marL="25337" marR="25337" marT="25337" marB="2533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47844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ko-KR" altLang="en-US" sz="1000">
                          <a:effectLst/>
                          <a:latin typeface="Consolas" panose="020B0609020204030204" pitchFamily="49" charset="0"/>
                        </a:rPr>
                        <a:t>개의 레이어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>
                          <a:effectLst/>
                          <a:latin typeface="Consolas" panose="020B0609020204030204" pitchFamily="49" charset="0"/>
                        </a:rPr>
                        <a:t>11</a:t>
                      </a:r>
                      <a:r>
                        <a:rPr lang="ko-KR" altLang="en-US" sz="1000">
                          <a:effectLst/>
                          <a:latin typeface="Consolas" panose="020B0609020204030204" pitchFamily="49" charset="0"/>
                        </a:rPr>
                        <a:t>개의 레이어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>
                          <a:effectLst/>
                          <a:latin typeface="Consolas" panose="020B0609020204030204" pitchFamily="49" charset="0"/>
                        </a:rPr>
                        <a:t>13</a:t>
                      </a:r>
                      <a:r>
                        <a:rPr lang="ko-KR" altLang="en-US" sz="1000">
                          <a:effectLst/>
                          <a:latin typeface="Consolas" panose="020B0609020204030204" pitchFamily="49" charset="0"/>
                        </a:rPr>
                        <a:t>개의 레이어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>
                          <a:effectLst/>
                          <a:latin typeface="Consolas" panose="020B0609020204030204" pitchFamily="49" charset="0"/>
                        </a:rPr>
                        <a:t>16</a:t>
                      </a:r>
                      <a:r>
                        <a:rPr lang="ko-KR" altLang="en-US" sz="1000">
                          <a:effectLst/>
                          <a:latin typeface="Consolas" panose="020B0609020204030204" pitchFamily="49" charset="0"/>
                        </a:rPr>
                        <a:t>개의 레이어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>
                          <a:effectLst/>
                          <a:latin typeface="Consolas" panose="020B0609020204030204" pitchFamily="49" charset="0"/>
                        </a:rPr>
                        <a:t>16</a:t>
                      </a:r>
                      <a:r>
                        <a:rPr lang="ko-KR" altLang="en-US" sz="1000">
                          <a:effectLst/>
                          <a:latin typeface="Consolas" panose="020B0609020204030204" pitchFamily="49" charset="0"/>
                        </a:rPr>
                        <a:t>개의 레이어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000">
                          <a:effectLst/>
                          <a:latin typeface="Consolas" panose="020B0609020204030204" pitchFamily="49" charset="0"/>
                        </a:rPr>
                        <a:t>19</a:t>
                      </a:r>
                      <a:r>
                        <a:rPr lang="ko-KR" altLang="en-US" sz="1000">
                          <a:effectLst/>
                          <a:latin typeface="Consolas" panose="020B0609020204030204" pitchFamily="49" charset="0"/>
                        </a:rPr>
                        <a:t>개의 레이어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364246"/>
                  </a:ext>
                </a:extLst>
              </a:tr>
              <a:tr h="1472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conv 3, 64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64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64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64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64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64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8320708"/>
                  </a:ext>
                </a:extLst>
              </a:tr>
              <a:tr h="147223"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LRN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64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64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conv 3, 64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64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397658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281705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conv 3, 128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128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128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128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128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128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1847355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128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128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128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128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000747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278827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256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256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256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256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256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256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713583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256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256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256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256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256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256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261893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1, 256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256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256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2452266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256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616583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773661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445469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067599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1,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339614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9474007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78189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4460755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698794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1,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599930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00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conv 3, 512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015297"/>
                  </a:ext>
                </a:extLst>
              </a:tr>
              <a:tr h="2331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maxpool 2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788374"/>
                  </a:ext>
                </a:extLst>
              </a:tr>
              <a:tr h="1472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FCN 4096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FCN 4096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FCN 4096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FCN 4096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FCN 4096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FCN 4096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247313"/>
                  </a:ext>
                </a:extLst>
              </a:tr>
              <a:tr h="1472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FCN 4096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FCN 4096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FCN 4096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FCN 4096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FCN 4096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FCN 4096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9621610"/>
                  </a:ext>
                </a:extLst>
              </a:tr>
              <a:tr h="1472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FCN 1000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FCN 1000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FCN 1000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FCN 1000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>
                          <a:effectLst/>
                          <a:latin typeface="Consolas" panose="020B0609020204030204" pitchFamily="49" charset="0"/>
                        </a:rPr>
                        <a:t>FCN 1000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FCN 1000</a:t>
                      </a:r>
                    </a:p>
                  </a:txBody>
                  <a:tcPr marL="25337" marR="25337" marT="25337" marB="2533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855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953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A638A-1050-4D65-AAA0-E94A2C51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VGGNET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6974CA-5E46-4248-A2E9-0002A9544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VGGNet</a:t>
            </a:r>
            <a:r>
              <a:rPr lang="en-US" altLang="ko-KR" dirty="0"/>
              <a:t> </a:t>
            </a:r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작은 필터 크기의 </a:t>
            </a:r>
            <a:r>
              <a:rPr lang="en-US" altLang="ko-KR" dirty="0"/>
              <a:t>convolution </a:t>
            </a:r>
            <a:r>
              <a:rPr lang="ko-KR" altLang="en-US" dirty="0"/>
              <a:t>연산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AlexNet</a:t>
            </a:r>
            <a:r>
              <a:rPr lang="ko-KR" altLang="en-US" dirty="0"/>
              <a:t>은 </a:t>
            </a:r>
            <a:r>
              <a:rPr lang="en-US" altLang="ko-KR" dirty="0"/>
              <a:t>11x11, </a:t>
            </a:r>
            <a:r>
              <a:rPr lang="en-US" altLang="ko-KR" dirty="0" err="1"/>
              <a:t>GoogLeNet</a:t>
            </a:r>
            <a:r>
              <a:rPr lang="ko-KR" altLang="en-US" dirty="0"/>
              <a:t>은 </a:t>
            </a:r>
            <a:r>
              <a:rPr lang="en-US" altLang="ko-KR" dirty="0"/>
              <a:t>7x7</a:t>
            </a:r>
            <a:r>
              <a:rPr lang="ko-KR" altLang="en-US" dirty="0"/>
              <a:t>이지만 </a:t>
            </a:r>
            <a:r>
              <a:rPr lang="en-US" altLang="ko-KR" dirty="0"/>
              <a:t>VGG</a:t>
            </a:r>
            <a:r>
              <a:rPr lang="ko-KR" altLang="en-US" dirty="0"/>
              <a:t>는 처음부터 끝까지 </a:t>
            </a:r>
            <a:r>
              <a:rPr lang="en-US" altLang="ko-KR" dirty="0"/>
              <a:t>3x3</a:t>
            </a:r>
            <a:r>
              <a:rPr lang="ko-KR" altLang="en-US" dirty="0"/>
              <a:t>의 크기이다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3x3 </a:t>
            </a:r>
            <a:r>
              <a:rPr lang="ko-KR" altLang="en-US" dirty="0"/>
              <a:t>필터를 두 번 거치면 </a:t>
            </a:r>
            <a:r>
              <a:rPr lang="en-US" altLang="ko-KR" dirty="0"/>
              <a:t>5x5</a:t>
            </a:r>
            <a:r>
              <a:rPr lang="ko-KR" altLang="en-US" dirty="0"/>
              <a:t>와 동일한 </a:t>
            </a:r>
            <a:r>
              <a:rPr lang="en-US" altLang="ko-KR" dirty="0"/>
              <a:t>receptive field</a:t>
            </a:r>
            <a:r>
              <a:rPr lang="ko-KR" altLang="en-US" dirty="0"/>
              <a:t>를 갖게 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적은 크기의 필터를 사용함으로써 여러 번의 비선형 처리 결과를 얻을 수 있고</a:t>
            </a:r>
            <a:r>
              <a:rPr lang="en-US" altLang="ko-KR" dirty="0"/>
              <a:t>, </a:t>
            </a:r>
            <a:r>
              <a:rPr lang="ko-KR" altLang="en-US" dirty="0"/>
              <a:t>파라미터 개수가 적다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단점은 </a:t>
            </a:r>
            <a:r>
              <a:rPr lang="en-US" altLang="ko-KR" dirty="0"/>
              <a:t>VGG</a:t>
            </a:r>
            <a:r>
              <a:rPr lang="ko-KR" altLang="en-US" dirty="0"/>
              <a:t>는 깊은 구조를 가지고 있으므로 굉장히 많은 파라미터를 가지고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실제로 </a:t>
            </a:r>
            <a:r>
              <a:rPr lang="en-US" altLang="ko-KR" dirty="0"/>
              <a:t>VGG16</a:t>
            </a:r>
            <a:r>
              <a:rPr lang="ko-KR" altLang="en-US" dirty="0"/>
              <a:t>과 </a:t>
            </a:r>
            <a:r>
              <a:rPr lang="en-US" altLang="ko-KR" dirty="0"/>
              <a:t>VGG19</a:t>
            </a:r>
            <a:r>
              <a:rPr lang="ko-KR" altLang="en-US" dirty="0"/>
              <a:t>는 학습에 어려움이 있다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B185AF-2C6E-4038-8C12-663B56F51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D29072-22F6-4BA4-BE64-69EDD6A0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050" name="Picture 2" descr="https://miro.medium.com/max/689/1*NMC4KrYIciGdE_FaazxF7w.png">
            <a:extLst>
              <a:ext uri="{FF2B5EF4-FFF2-40B4-BE49-F238E27FC236}">
                <a16:creationId xmlns:a16="http://schemas.microsoft.com/office/drawing/2014/main" id="{49450CA8-45E0-4464-A43B-31F4E11F6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8" y="3847578"/>
            <a:ext cx="65627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992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miro.medium.com/max/700/1*_1DEx3bHlnBApCWWQ0HgcQ.png">
            <a:extLst>
              <a:ext uri="{FF2B5EF4-FFF2-40B4-BE49-F238E27FC236}">
                <a16:creationId xmlns:a16="http://schemas.microsoft.com/office/drawing/2014/main" id="{71BBE5A6-0748-4F4D-87AF-B9E462AF2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220" y="1275395"/>
            <a:ext cx="6799000" cy="519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D0A638A-1050-4D65-AAA0-E94A2C51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VGGNET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6974CA-5E46-4248-A2E9-0002A9544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Graphical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B185AF-2C6E-4038-8C12-663B56F51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D29072-22F6-4BA4-BE64-69EDD6A0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1C0EDB2-8882-4DB8-BE32-A1DC389766CF}"/>
              </a:ext>
            </a:extLst>
          </p:cNvPr>
          <p:cNvGrpSpPr/>
          <p:nvPr/>
        </p:nvGrpSpPr>
        <p:grpSpPr>
          <a:xfrm>
            <a:off x="9249295" y="2162839"/>
            <a:ext cx="678479" cy="710990"/>
            <a:chOff x="9249295" y="2162839"/>
            <a:chExt cx="678479" cy="710990"/>
          </a:xfrm>
        </p:grpSpPr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DBBBD9A9-973E-4279-BF9C-9CCC5FD4FCC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249295" y="2162839"/>
              <a:ext cx="678479" cy="327813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D6B782E4-C4DD-46AA-A8B3-374B234E5FAB}"/>
                </a:ext>
              </a:extLst>
            </p:cNvPr>
            <p:cNvCxnSpPr/>
            <p:nvPr/>
          </p:nvCxnSpPr>
          <p:spPr>
            <a:xfrm rot="10800000" flipV="1">
              <a:off x="9249295" y="2490651"/>
              <a:ext cx="669769" cy="383178"/>
            </a:xfrm>
            <a:prstGeom prst="bentConnector3">
              <a:avLst>
                <a:gd name="adj1" fmla="val 487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F253880-E504-43CE-8D99-0F546EE88147}"/>
              </a:ext>
            </a:extLst>
          </p:cNvPr>
          <p:cNvSpPr txBox="1"/>
          <p:nvPr/>
        </p:nvSpPr>
        <p:spPr>
          <a:xfrm>
            <a:off x="9946625" y="2305984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Consolas" panose="020B0609020204030204" pitchFamily="49" charset="0"/>
              </a:rPr>
              <a:t>LRN </a:t>
            </a:r>
            <a:r>
              <a:rPr lang="ko-KR" altLang="en-US" sz="1400" dirty="0">
                <a:latin typeface="Consolas" panose="020B0609020204030204" pitchFamily="49" charset="0"/>
              </a:rPr>
              <a:t>효과 없음</a:t>
            </a:r>
          </a:p>
        </p:txBody>
      </p:sp>
    </p:spTree>
    <p:extLst>
      <p:ext uri="{BB962C8B-B14F-4D97-AF65-F5344CB8AC3E}">
        <p14:creationId xmlns:p14="http://schemas.microsoft.com/office/powerpoint/2010/main" val="2838020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96E20-CFB5-4658-B5F4-D19C1045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Inception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3757A-58F0-4507-9DA9-14D1AF8E1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Inception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</a:p>
          <a:p>
            <a:pPr lvl="1"/>
            <a:r>
              <a:rPr lang="en-US" altLang="ko-KR" dirty="0" err="1"/>
              <a:t>GoogLeNet</a:t>
            </a:r>
            <a:r>
              <a:rPr lang="en-US" altLang="ko-KR" dirty="0"/>
              <a:t> </a:t>
            </a:r>
            <a:r>
              <a:rPr lang="ko-KR" altLang="en-US" dirty="0"/>
              <a:t>이라고도 불리운다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이전의 결과</a:t>
            </a:r>
            <a:r>
              <a:rPr lang="en-US" altLang="ko-KR" dirty="0"/>
              <a:t>(VGGNET)</a:t>
            </a:r>
            <a:r>
              <a:rPr lang="ko-KR" altLang="en-US" dirty="0"/>
              <a:t>으로 더 깊은 네트워크는 더 좋은 성능을 갖는다는 것을 증명</a:t>
            </a:r>
            <a:endParaRPr lang="en-US" altLang="ko-KR" dirty="0"/>
          </a:p>
          <a:p>
            <a:pPr lvl="2"/>
            <a:r>
              <a:rPr lang="ko-KR" altLang="en-US" dirty="0"/>
              <a:t>하지만 깊게 만들수록 파라미터의 수가 급증</a:t>
            </a:r>
            <a:endParaRPr lang="en-US" altLang="ko-KR" dirty="0"/>
          </a:p>
          <a:p>
            <a:pPr lvl="2"/>
            <a:r>
              <a:rPr lang="en-US" altLang="ko-KR" dirty="0"/>
              <a:t>Inception </a:t>
            </a:r>
            <a:r>
              <a:rPr lang="ko-KR" altLang="en-US" dirty="0"/>
              <a:t>모델은 이를 완화</a:t>
            </a:r>
            <a:endParaRPr lang="en-US" altLang="ko-KR" dirty="0"/>
          </a:p>
          <a:p>
            <a:pPr lvl="1"/>
            <a:r>
              <a:rPr lang="en-US" altLang="ko-KR" dirty="0"/>
              <a:t>Network in Network</a:t>
            </a:r>
          </a:p>
          <a:p>
            <a:pPr lvl="2"/>
            <a:r>
              <a:rPr lang="en-US" altLang="ko-KR" dirty="0"/>
              <a:t>Network </a:t>
            </a:r>
            <a:r>
              <a:rPr lang="ko-KR" altLang="en-US" dirty="0"/>
              <a:t>내에 단순 합성 곱이 아니라</a:t>
            </a:r>
            <a:r>
              <a:rPr lang="en-US" altLang="ko-KR" dirty="0"/>
              <a:t>, Multi Layer Perceptron(MLP)</a:t>
            </a:r>
            <a:r>
              <a:rPr lang="ko-KR" altLang="en-US" dirty="0"/>
              <a:t>를 넣는 방식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MLP</a:t>
            </a:r>
            <a:r>
              <a:rPr lang="ko-KR" altLang="en-US" dirty="0"/>
              <a:t> </a:t>
            </a:r>
            <a:r>
              <a:rPr lang="en-US" altLang="ko-KR" dirty="0"/>
              <a:t>Conv</a:t>
            </a:r>
            <a:r>
              <a:rPr lang="ko-KR" altLang="en-US" dirty="0"/>
              <a:t>를 </a:t>
            </a:r>
            <a:r>
              <a:rPr lang="en-US" altLang="ko-KR" dirty="0"/>
              <a:t>3</a:t>
            </a:r>
            <a:r>
              <a:rPr lang="ko-KR" altLang="en-US" dirty="0"/>
              <a:t>개 쌓고</a:t>
            </a:r>
            <a:r>
              <a:rPr lang="en-US" altLang="ko-KR" dirty="0"/>
              <a:t>, </a:t>
            </a:r>
            <a:r>
              <a:rPr lang="ko-KR" altLang="en-US" dirty="0"/>
              <a:t>마지막에 </a:t>
            </a:r>
            <a:r>
              <a:rPr lang="en-US" altLang="ko-KR" dirty="0"/>
              <a:t>FC Layer</a:t>
            </a:r>
            <a:r>
              <a:rPr lang="ko-KR" altLang="en-US" dirty="0"/>
              <a:t>를 넣는 대신 </a:t>
            </a:r>
            <a:r>
              <a:rPr lang="en-US" altLang="ko-KR" dirty="0"/>
              <a:t>Global Average Pooling</a:t>
            </a:r>
            <a:r>
              <a:rPr lang="ko-KR" altLang="en-US" dirty="0"/>
              <a:t>을 넣어 </a:t>
            </a:r>
            <a:r>
              <a:rPr lang="en-US" altLang="ko-KR" dirty="0"/>
              <a:t>over-fit </a:t>
            </a:r>
            <a:r>
              <a:rPr lang="ko-KR" altLang="en-US" dirty="0"/>
              <a:t>방지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0689BF-33C6-412F-BEAF-F149A0F08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988B20-F73E-4ECC-9B38-E29D2C501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B40EDF-4838-4FCC-867F-74504A9CE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574" y="3633243"/>
            <a:ext cx="5800725" cy="1838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EB7207-1D24-431B-B181-F0E08389E433}"/>
              </a:ext>
            </a:extLst>
          </p:cNvPr>
          <p:cNvSpPr txBox="1"/>
          <p:nvPr/>
        </p:nvSpPr>
        <p:spPr>
          <a:xfrm>
            <a:off x="2074210" y="5403356"/>
            <a:ext cx="2768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[Linear</a:t>
            </a:r>
            <a:r>
              <a:rPr lang="ko-KR" altLang="en-US" sz="1400" dirty="0"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</a:rPr>
              <a:t>convolution layer]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17890-272C-4BCB-A45C-152C8BC073FF}"/>
              </a:ext>
            </a:extLst>
          </p:cNvPr>
          <p:cNvSpPr txBox="1"/>
          <p:nvPr/>
        </p:nvSpPr>
        <p:spPr>
          <a:xfrm>
            <a:off x="5824547" y="5403356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[Multi layer perceptron]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234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F65EF-574E-44A8-85EB-D69DC5D1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Inception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E7EB5F-8201-48F4-B7CB-830EC0BDA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Network in Network</a:t>
            </a:r>
          </a:p>
          <a:p>
            <a:pPr lvl="1"/>
            <a:r>
              <a:rPr lang="en-US" altLang="ko-KR" dirty="0"/>
              <a:t>CCCP</a:t>
            </a:r>
          </a:p>
          <a:p>
            <a:pPr lvl="2"/>
            <a:r>
              <a:rPr lang="en-US" altLang="ko-KR" dirty="0"/>
              <a:t>Cascaded Cross Channel Pooling</a:t>
            </a:r>
          </a:p>
          <a:p>
            <a:pPr lvl="2"/>
            <a:r>
              <a:rPr lang="en-US" altLang="ko-KR" dirty="0"/>
              <a:t>1x1 conv</a:t>
            </a:r>
            <a:r>
              <a:rPr lang="ko-KR" altLang="en-US" dirty="0"/>
              <a:t>의 도입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Deeper and Deeper</a:t>
            </a:r>
          </a:p>
          <a:p>
            <a:pPr lvl="1"/>
            <a:r>
              <a:rPr lang="en-US" altLang="ko-KR" dirty="0"/>
              <a:t>Inception module</a:t>
            </a:r>
          </a:p>
          <a:p>
            <a:pPr lvl="2"/>
            <a:r>
              <a:rPr lang="en-US" altLang="ko-KR" dirty="0"/>
              <a:t>Vanishing gradient</a:t>
            </a:r>
            <a:r>
              <a:rPr lang="ko-KR" altLang="en-US" dirty="0"/>
              <a:t>의 위험을 방지</a:t>
            </a:r>
            <a:br>
              <a:rPr lang="en-US" altLang="ko-KR" dirty="0"/>
            </a:br>
            <a:r>
              <a:rPr lang="en-US" altLang="ko-KR" dirty="0"/>
              <a:t>Dropout</a:t>
            </a:r>
            <a:r>
              <a:rPr lang="ko-KR" altLang="en-US" dirty="0"/>
              <a:t>처럼 </a:t>
            </a:r>
            <a:r>
              <a:rPr lang="en-US" altLang="ko-KR" dirty="0"/>
              <a:t>sparse</a:t>
            </a:r>
            <a:r>
              <a:rPr lang="ko-KR" altLang="en-US" dirty="0"/>
              <a:t>한 네트워크 구조</a:t>
            </a:r>
            <a:endParaRPr lang="en-US" altLang="ko-KR" dirty="0"/>
          </a:p>
          <a:p>
            <a:pPr lvl="2"/>
            <a:r>
              <a:rPr lang="ko-KR" altLang="en-US" dirty="0"/>
              <a:t>빠른 </a:t>
            </a:r>
            <a:r>
              <a:rPr lang="en-US" altLang="ko-KR" dirty="0"/>
              <a:t>Dense</a:t>
            </a:r>
            <a:r>
              <a:rPr lang="ko-KR" altLang="en-US" dirty="0"/>
              <a:t>구조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E0526B-45FE-4E93-A1F4-B10DCBF6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973091-C1E9-4E59-8191-A6CA106F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4873C1-2DC0-49CF-B86C-76A8C85C2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804" y="1146867"/>
            <a:ext cx="4068127" cy="1920740"/>
          </a:xfrm>
          <a:prstGeom prst="rect">
            <a:avLst/>
          </a:prstGeom>
        </p:spPr>
      </p:pic>
      <p:pic>
        <p:nvPicPr>
          <p:cNvPr id="1026" name="Picture 2" descr="inception 1">
            <a:extLst>
              <a:ext uri="{FF2B5EF4-FFF2-40B4-BE49-F238E27FC236}">
                <a16:creationId xmlns:a16="http://schemas.microsoft.com/office/drawing/2014/main" id="{4DE520AE-CE40-48F6-A6D6-C1BF89DDB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95"/>
          <a:stretch/>
        </p:blipFill>
        <p:spPr bwMode="auto">
          <a:xfrm>
            <a:off x="7268094" y="3519181"/>
            <a:ext cx="3962400" cy="211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56D0E8-89B1-4E70-8E59-D80EE56EAB5D}"/>
              </a:ext>
            </a:extLst>
          </p:cNvPr>
          <p:cNvSpPr txBox="1"/>
          <p:nvPr/>
        </p:nvSpPr>
        <p:spPr>
          <a:xfrm>
            <a:off x="8187058" y="5720680"/>
            <a:ext cx="1973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[Inception Module]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72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ception 2">
            <a:extLst>
              <a:ext uri="{FF2B5EF4-FFF2-40B4-BE49-F238E27FC236}">
                <a16:creationId xmlns:a16="http://schemas.microsoft.com/office/drawing/2014/main" id="{4702B84F-CD16-4723-994D-3E2E8CBE39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65"/>
          <a:stretch/>
        </p:blipFill>
        <p:spPr bwMode="auto">
          <a:xfrm>
            <a:off x="8319679" y="997238"/>
            <a:ext cx="3790950" cy="220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AD478C9-1161-42A3-B9F7-5D2CC7C89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Inception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21E5F2-7CB9-475F-ADC1-6DEFA7ABD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Deeper and Deeper</a:t>
            </a:r>
          </a:p>
          <a:p>
            <a:pPr lvl="1"/>
            <a:r>
              <a:rPr lang="en-US" altLang="ko-KR" dirty="0"/>
              <a:t>Feature</a:t>
            </a:r>
            <a:r>
              <a:rPr lang="ko-KR" altLang="en-US" dirty="0"/>
              <a:t>를 효율적으로 추출하기 위한 </a:t>
            </a:r>
            <a:r>
              <a:rPr lang="en-US" altLang="ko-KR" dirty="0"/>
              <a:t>1x1, 3x3, 5x5 filter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2"/>
            <a:r>
              <a:rPr lang="en-US" altLang="ko-KR" dirty="0"/>
              <a:t>Feature </a:t>
            </a:r>
            <a:r>
              <a:rPr lang="ko-KR" altLang="en-US" dirty="0"/>
              <a:t>추출은 최대한 </a:t>
            </a:r>
            <a:r>
              <a:rPr lang="en-US" altLang="ko-KR" dirty="0"/>
              <a:t>sparse</a:t>
            </a:r>
            <a:r>
              <a:rPr lang="ko-KR" altLang="en-US" dirty="0"/>
              <a:t>하게</a:t>
            </a:r>
            <a:endParaRPr lang="en-US" altLang="ko-KR" dirty="0"/>
          </a:p>
          <a:p>
            <a:pPr lvl="2"/>
            <a:r>
              <a:rPr lang="ko-KR" altLang="en-US" dirty="0"/>
              <a:t>행렬 연산 자체는 이들을 합쳐 </a:t>
            </a:r>
            <a:r>
              <a:rPr lang="en-US" altLang="ko-KR" dirty="0"/>
              <a:t>dense</a:t>
            </a:r>
            <a:r>
              <a:rPr lang="ko-KR" altLang="en-US" dirty="0"/>
              <a:t>하게</a:t>
            </a:r>
            <a:endParaRPr lang="en-US" altLang="ko-KR" dirty="0"/>
          </a:p>
          <a:p>
            <a:pPr lvl="2"/>
            <a:r>
              <a:rPr lang="ko-KR" altLang="en-US" dirty="0" err="1"/>
              <a:t>연산량이</a:t>
            </a:r>
            <a:r>
              <a:rPr lang="en-US" altLang="ko-KR" dirty="0"/>
              <a:t> </a:t>
            </a:r>
            <a:r>
              <a:rPr lang="ko-KR" altLang="en-US" dirty="0"/>
              <a:t>많아지므로</a:t>
            </a:r>
            <a:r>
              <a:rPr lang="en-US" altLang="ko-KR" dirty="0"/>
              <a:t>, 1x1 conv</a:t>
            </a:r>
            <a:r>
              <a:rPr lang="ko-KR" altLang="en-US" dirty="0"/>
              <a:t>를 이용해 </a:t>
            </a:r>
            <a:r>
              <a:rPr lang="en-US" altLang="ko-KR" dirty="0"/>
              <a:t>dimension reduction</a:t>
            </a:r>
            <a:r>
              <a:rPr lang="ko-KR" altLang="en-US" dirty="0"/>
              <a:t>을 사용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2EFA64-4C36-4F28-B23F-EAFDE059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850155-6A95-49DB-AD5E-D8184E7D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2052" name="Picture 4" descr="figure.2">
            <a:extLst>
              <a:ext uri="{FF2B5EF4-FFF2-40B4-BE49-F238E27FC236}">
                <a16:creationId xmlns:a16="http://schemas.microsoft.com/office/drawing/2014/main" id="{B6F7DAA6-1DFF-46C4-83EC-491039CC4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70" y="3118471"/>
            <a:ext cx="6830290" cy="361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563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1789DC-19DF-4E45-9745-1BAC6FAE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Inception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F72B4E-C90B-4292-A46F-4AEE78B71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Inception v3</a:t>
            </a:r>
          </a:p>
          <a:p>
            <a:pPr lvl="1"/>
            <a:r>
              <a:rPr lang="en-US" altLang="ko-KR" dirty="0"/>
              <a:t>v1</a:t>
            </a:r>
            <a:r>
              <a:rPr lang="ko-KR" altLang="en-US" dirty="0"/>
              <a:t>이 제안되었음에도</a:t>
            </a:r>
            <a:r>
              <a:rPr lang="en-US" altLang="ko-KR" dirty="0"/>
              <a:t>, </a:t>
            </a:r>
            <a:r>
              <a:rPr lang="en-US" altLang="ko-KR" dirty="0" err="1"/>
              <a:t>VGGNet</a:t>
            </a:r>
            <a:r>
              <a:rPr lang="ko-KR" altLang="en-US" dirty="0"/>
              <a:t>이 더 많이 사용되었다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Inception v1 </a:t>
            </a:r>
            <a:r>
              <a:rPr lang="ko-KR" altLang="en-US" dirty="0"/>
              <a:t>모델이 굉장히 난해하기 때문</a:t>
            </a:r>
            <a:r>
              <a:rPr lang="en-US" altLang="ko-KR" dirty="0"/>
              <a:t>: </a:t>
            </a:r>
            <a:r>
              <a:rPr lang="ko-KR" altLang="en-US" dirty="0"/>
              <a:t>다른 방향으로 응용하기가 쉽지 않다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따라서 </a:t>
            </a:r>
            <a:r>
              <a:rPr lang="en-US" altLang="ko-KR" dirty="0"/>
              <a:t>VGG</a:t>
            </a:r>
            <a:r>
              <a:rPr lang="ko-KR" altLang="en-US" dirty="0"/>
              <a:t>가 사용한 </a:t>
            </a:r>
            <a:r>
              <a:rPr lang="en-US" altLang="ko-KR" dirty="0"/>
              <a:t>3x3 conv</a:t>
            </a:r>
            <a:r>
              <a:rPr lang="ko-KR" altLang="en-US" dirty="0"/>
              <a:t>만 사용하도록 변경</a:t>
            </a:r>
            <a:endParaRPr lang="en-US" altLang="ko-KR" dirty="0"/>
          </a:p>
          <a:p>
            <a:pPr lvl="2"/>
            <a:r>
              <a:rPr lang="en-US" altLang="ko-KR" dirty="0"/>
              <a:t>Conv</a:t>
            </a:r>
            <a:r>
              <a:rPr lang="ko-KR" altLang="en-US" dirty="0"/>
              <a:t>연산이 </a:t>
            </a:r>
            <a:r>
              <a:rPr lang="en-US" altLang="ko-KR" dirty="0"/>
              <a:t>sparsity</a:t>
            </a:r>
            <a:r>
              <a:rPr lang="ko-KR" altLang="en-US" dirty="0"/>
              <a:t>를 높이지만</a:t>
            </a:r>
            <a:r>
              <a:rPr lang="en-US" altLang="ko-KR" dirty="0"/>
              <a:t>, </a:t>
            </a:r>
            <a:r>
              <a:rPr lang="ko-KR" altLang="en-US" dirty="0"/>
              <a:t>여전히 많은 연산</a:t>
            </a:r>
            <a:endParaRPr lang="en-US" altLang="ko-KR" dirty="0"/>
          </a:p>
          <a:p>
            <a:pPr lvl="1"/>
            <a:r>
              <a:rPr lang="en-US" altLang="ko-KR" dirty="0"/>
              <a:t>5x5</a:t>
            </a:r>
            <a:r>
              <a:rPr lang="ko-KR" altLang="en-US" dirty="0"/>
              <a:t> </a:t>
            </a:r>
            <a:r>
              <a:rPr lang="en-US" altLang="ko-KR" dirty="0"/>
              <a:t>conv</a:t>
            </a:r>
            <a:r>
              <a:rPr lang="ko-KR" altLang="en-US" dirty="0"/>
              <a:t>를 </a:t>
            </a:r>
            <a:r>
              <a:rPr lang="en-US" altLang="ko-KR" dirty="0"/>
              <a:t>3x3 conv</a:t>
            </a:r>
            <a:r>
              <a:rPr lang="ko-KR" altLang="en-US" dirty="0"/>
              <a:t>로 변경 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28% reduction </a:t>
            </a:r>
            <a:r>
              <a:rPr lang="ko-KR" altLang="en-US" dirty="0"/>
              <a:t>효과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776401-6610-484D-97F4-E064B922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4F98CF-13BE-41F4-92E3-DFFAD3CAE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3074" name="Picture 2" descr="figure.7">
            <a:extLst>
              <a:ext uri="{FF2B5EF4-FFF2-40B4-BE49-F238E27FC236}">
                <a16:creationId xmlns:a16="http://schemas.microsoft.com/office/drawing/2014/main" id="{9B241574-D9F6-4D26-9F0D-C5A1A963B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3"/>
          <a:stretch/>
        </p:blipFill>
        <p:spPr bwMode="auto">
          <a:xfrm>
            <a:off x="2546441" y="3429000"/>
            <a:ext cx="5987959" cy="228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41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F4847-6584-408A-B846-4865399E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Version History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CF185-B714-4507-8A14-E697EE196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/>
              <a:t>Version 1.0 (15/08/2019)</a:t>
            </a:r>
          </a:p>
          <a:p>
            <a:pPr lvl="2"/>
            <a:r>
              <a:rPr lang="en-US" altLang="ko-KR" dirty="0"/>
              <a:t>First created</a:t>
            </a:r>
          </a:p>
          <a:p>
            <a:pPr lvl="1"/>
            <a:r>
              <a:rPr lang="en-US" altLang="ko-KR" dirty="0"/>
              <a:t>Version 1.1 (16/08/2019)</a:t>
            </a:r>
          </a:p>
          <a:p>
            <a:pPr lvl="2"/>
            <a:r>
              <a:rPr lang="en-US" altLang="ko-KR" dirty="0"/>
              <a:t>Fix Korean font issue</a:t>
            </a:r>
          </a:p>
          <a:p>
            <a:pPr lvl="2"/>
            <a:r>
              <a:rPr lang="en-US" altLang="ko-KR" dirty="0"/>
              <a:t>Update LeNet-5, Inception model</a:t>
            </a:r>
          </a:p>
          <a:p>
            <a:pPr lvl="2"/>
            <a:r>
              <a:rPr lang="en-US" altLang="ko-KR" dirty="0"/>
              <a:t>Fix the matrix in </a:t>
            </a:r>
            <a:r>
              <a:rPr lang="en-US" altLang="ko-KR" dirty="0" err="1"/>
              <a:t>ResNet</a:t>
            </a:r>
            <a:endParaRPr lang="en-US" altLang="ko-KR" dirty="0"/>
          </a:p>
          <a:p>
            <a:pPr lvl="2"/>
            <a:r>
              <a:rPr lang="en-US" altLang="ko-KR" dirty="0"/>
              <a:t>Update YOLO, FCN, U-NET, </a:t>
            </a:r>
            <a:r>
              <a:rPr lang="en-US" altLang="ko-KR" dirty="0" err="1"/>
              <a:t>DeepLab</a:t>
            </a:r>
            <a:endParaRPr lang="en-US" altLang="ko-KR" dirty="0"/>
          </a:p>
          <a:p>
            <a:pPr lvl="1"/>
            <a:r>
              <a:rPr lang="en-US" altLang="ko-KR" dirty="0"/>
              <a:t>Version 2.0 (17/08/2019)</a:t>
            </a:r>
          </a:p>
          <a:p>
            <a:pPr lvl="2"/>
            <a:r>
              <a:rPr lang="en-US" altLang="ko-KR" dirty="0"/>
              <a:t>Add CBIR contents</a:t>
            </a:r>
          </a:p>
          <a:p>
            <a:pPr lvl="2"/>
            <a:r>
              <a:rPr lang="en-US" altLang="ko-KR" dirty="0"/>
              <a:t>Update </a:t>
            </a:r>
            <a:r>
              <a:rPr lang="en-US" altLang="ko-KR" dirty="0" err="1"/>
              <a:t>SegNet</a:t>
            </a:r>
            <a:r>
              <a:rPr lang="en-US" altLang="ko-KR" dirty="0"/>
              <a:t>, Siamese Network, </a:t>
            </a:r>
            <a:r>
              <a:rPr lang="en-US" altLang="ko-KR" dirty="0" err="1"/>
              <a:t>FaceNet</a:t>
            </a:r>
            <a:endParaRPr lang="en-US" altLang="ko-KR" dirty="0"/>
          </a:p>
          <a:p>
            <a:pPr lvl="1"/>
            <a:r>
              <a:rPr lang="en-US" altLang="ko-KR" dirty="0"/>
              <a:t>Version 2.1 (TBD)</a:t>
            </a:r>
          </a:p>
          <a:p>
            <a:pPr lvl="2"/>
            <a:r>
              <a:rPr lang="en-US" altLang="ko-KR" dirty="0"/>
              <a:t>Add </a:t>
            </a:r>
            <a:r>
              <a:rPr lang="en-US" altLang="ko-KR" dirty="0" err="1"/>
              <a:t>PSPNet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46C058-495D-424D-AA60-CA62F431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AB49FE-A812-4BC4-8E4A-F89CC54E4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57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3904B1-562B-4A85-8752-048C2CED1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Inception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5ED5C-CCE1-4F3A-AE2B-B6275FD1F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Inception v3</a:t>
            </a:r>
          </a:p>
          <a:p>
            <a:pPr lvl="1"/>
            <a:r>
              <a:rPr lang="ko-KR" altLang="en-US" dirty="0"/>
              <a:t>비대칭</a:t>
            </a:r>
            <a:r>
              <a:rPr lang="en-US" altLang="ko-KR" dirty="0"/>
              <a:t>(Asymmetric) Conv</a:t>
            </a:r>
            <a:r>
              <a:rPr lang="ko-KR" altLang="en-US" dirty="0"/>
              <a:t>를 사용한 </a:t>
            </a:r>
            <a:r>
              <a:rPr lang="en-US" altLang="ko-KR" dirty="0"/>
              <a:t>Factorization</a:t>
            </a:r>
          </a:p>
          <a:p>
            <a:pPr lvl="2"/>
            <a:r>
              <a:rPr lang="en-US" altLang="ko-KR" dirty="0"/>
              <a:t>N x N conv</a:t>
            </a:r>
            <a:r>
              <a:rPr lang="ko-KR" altLang="en-US" dirty="0"/>
              <a:t>를 </a:t>
            </a:r>
            <a:r>
              <a:rPr lang="en-US" altLang="ko-KR" dirty="0"/>
              <a:t>1 x N</a:t>
            </a:r>
            <a:r>
              <a:rPr lang="ko-KR" altLang="en-US" dirty="0"/>
              <a:t>과 </a:t>
            </a:r>
            <a:r>
              <a:rPr lang="en-US" altLang="ko-KR" dirty="0"/>
              <a:t>N x 1</a:t>
            </a:r>
            <a:r>
              <a:rPr lang="ko-KR" altLang="en-US" dirty="0"/>
              <a:t>로 하는 </a:t>
            </a:r>
            <a:r>
              <a:rPr lang="en-US" altLang="ko-KR" dirty="0"/>
              <a:t>Factorization </a:t>
            </a:r>
            <a:r>
              <a:rPr lang="ko-KR" altLang="en-US" dirty="0"/>
              <a:t>기법 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33% reduction)</a:t>
            </a:r>
          </a:p>
          <a:p>
            <a:pPr lvl="1"/>
            <a:r>
              <a:rPr lang="ko-KR" altLang="en-US" dirty="0"/>
              <a:t>보조</a:t>
            </a:r>
            <a:r>
              <a:rPr lang="en-US" altLang="ko-KR" dirty="0"/>
              <a:t> </a:t>
            </a:r>
            <a:r>
              <a:rPr lang="ko-KR" altLang="en-US" dirty="0"/>
              <a:t>분류기</a:t>
            </a:r>
            <a:r>
              <a:rPr lang="en-US" altLang="ko-KR" dirty="0"/>
              <a:t>(Auxiliary Classifiers)</a:t>
            </a:r>
            <a:r>
              <a:rPr lang="ko-KR" altLang="en-US" dirty="0"/>
              <a:t>의 삭제 </a:t>
            </a:r>
            <a:endParaRPr lang="en-US" altLang="ko-KR" dirty="0"/>
          </a:p>
          <a:p>
            <a:pPr lvl="2"/>
            <a:r>
              <a:rPr lang="en-US" altLang="ko-KR" dirty="0"/>
              <a:t>v1 </a:t>
            </a:r>
            <a:r>
              <a:rPr lang="ko-KR" altLang="en-US" dirty="0"/>
              <a:t>모델에서 사용하던 </a:t>
            </a:r>
            <a:r>
              <a:rPr lang="en-US" altLang="ko-KR" dirty="0"/>
              <a:t>2</a:t>
            </a:r>
            <a:r>
              <a:rPr lang="ko-KR" altLang="en-US" dirty="0"/>
              <a:t>개의 보조 </a:t>
            </a:r>
            <a:r>
              <a:rPr lang="en-US" altLang="ko-KR" dirty="0" err="1"/>
              <a:t>softmax</a:t>
            </a:r>
            <a:r>
              <a:rPr lang="ko-KR" altLang="en-US" dirty="0"/>
              <a:t> 중 맨 하단 분류기 삭제</a:t>
            </a:r>
            <a:endParaRPr lang="en-US" altLang="ko-KR" dirty="0"/>
          </a:p>
          <a:p>
            <a:pPr lvl="2"/>
            <a:r>
              <a:rPr lang="ko-KR" altLang="en-US" dirty="0"/>
              <a:t>성능에 영향을 미치지 않는다</a:t>
            </a:r>
            <a:endParaRPr lang="en-US" altLang="ko-KR" dirty="0"/>
          </a:p>
          <a:p>
            <a:pPr lvl="1"/>
            <a:r>
              <a:rPr lang="ko-KR" altLang="en-US" dirty="0"/>
              <a:t>효율적인 </a:t>
            </a:r>
            <a:r>
              <a:rPr lang="en-US" altLang="ko-KR" dirty="0"/>
              <a:t>grid</a:t>
            </a:r>
            <a:r>
              <a:rPr lang="ko-KR" altLang="en-US" dirty="0"/>
              <a:t>크기 줄이기</a:t>
            </a:r>
            <a:endParaRPr lang="en-US" altLang="ko-KR" dirty="0"/>
          </a:p>
          <a:p>
            <a:pPr lvl="2"/>
            <a:r>
              <a:rPr lang="en-US" altLang="ko-KR" dirty="0"/>
              <a:t>Conv</a:t>
            </a:r>
            <a:r>
              <a:rPr lang="ko-KR" altLang="en-US" dirty="0"/>
              <a:t>를 </a:t>
            </a:r>
            <a:r>
              <a:rPr lang="ko-KR" altLang="en-US" dirty="0" err="1"/>
              <a:t>먼저하는</a:t>
            </a:r>
            <a:r>
              <a:rPr lang="ko-KR" altLang="en-US" dirty="0"/>
              <a:t> 것이 이득인가</a:t>
            </a:r>
            <a:r>
              <a:rPr lang="en-US" altLang="ko-KR" dirty="0"/>
              <a:t>, Pooling</a:t>
            </a:r>
            <a:r>
              <a:rPr lang="ko-KR" altLang="en-US" dirty="0"/>
              <a:t>을 </a:t>
            </a:r>
            <a:r>
              <a:rPr lang="ko-KR" altLang="en-US" dirty="0" err="1"/>
              <a:t>먼저하는</a:t>
            </a:r>
            <a:r>
              <a:rPr lang="ko-KR" altLang="en-US" dirty="0"/>
              <a:t> 것이 이득인가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결론은 둘 중에 하나를 </a:t>
            </a:r>
            <a:r>
              <a:rPr lang="ko-KR" altLang="en-US" dirty="0" err="1"/>
              <a:t>먼저하는</a:t>
            </a:r>
            <a:r>
              <a:rPr lang="ko-KR" altLang="en-US" dirty="0"/>
              <a:t> 것은 큰 성능 개선을 얻지 못한다</a:t>
            </a:r>
            <a:endParaRPr lang="en-US" altLang="ko-KR" dirty="0"/>
          </a:p>
          <a:p>
            <a:pPr lvl="2"/>
            <a:r>
              <a:rPr lang="ko-KR" altLang="en-US" dirty="0"/>
              <a:t>따라서 둘을 병렬적으로 진행하는 것이 가장 큰 성능개선 효과를 얻음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006D5D-4AD4-4A34-95EB-9C8FFD553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F5D3F8-667A-45AF-8FEC-29448625C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4098" name="Picture 2" descr="figure.9">
            <a:extLst>
              <a:ext uri="{FF2B5EF4-FFF2-40B4-BE49-F238E27FC236}">
                <a16:creationId xmlns:a16="http://schemas.microsoft.com/office/drawing/2014/main" id="{1D31AFBB-1127-4462-8D89-D2B26404F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452" y="1146867"/>
            <a:ext cx="2560237" cy="336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1EE93515-1CFF-4F31-9F48-856B505BC963}"/>
              </a:ext>
            </a:extLst>
          </p:cNvPr>
          <p:cNvGrpSpPr/>
          <p:nvPr/>
        </p:nvGrpSpPr>
        <p:grpSpPr>
          <a:xfrm>
            <a:off x="2090011" y="4936631"/>
            <a:ext cx="7023887" cy="1745692"/>
            <a:chOff x="2090011" y="4936631"/>
            <a:chExt cx="7023887" cy="174569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39A8BD0-F77E-4523-93F9-E9673A01D355}"/>
                </a:ext>
              </a:extLst>
            </p:cNvPr>
            <p:cNvSpPr/>
            <p:nvPr/>
          </p:nvSpPr>
          <p:spPr>
            <a:xfrm>
              <a:off x="2090011" y="5623498"/>
              <a:ext cx="970906" cy="4393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Filter </a:t>
              </a:r>
              <a:r>
                <a:rPr lang="en-US" altLang="ko-KR" sz="14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Concat</a:t>
              </a:r>
              <a:endParaRPr lang="ko-KR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E394ADB-7990-41EA-9A82-B0F74E92A28E}"/>
                </a:ext>
              </a:extLst>
            </p:cNvPr>
            <p:cNvSpPr/>
            <p:nvPr/>
          </p:nvSpPr>
          <p:spPr>
            <a:xfrm>
              <a:off x="3605349" y="4936631"/>
              <a:ext cx="970906" cy="4393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3x3 stride 2</a:t>
              </a:r>
              <a:endParaRPr lang="ko-KR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5A3B3C4-5F51-44C3-B896-47B884F2D937}"/>
                </a:ext>
              </a:extLst>
            </p:cNvPr>
            <p:cNvSpPr/>
            <p:nvPr/>
          </p:nvSpPr>
          <p:spPr>
            <a:xfrm>
              <a:off x="5125094" y="4936631"/>
              <a:ext cx="970906" cy="4393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3x3 stride 1</a:t>
              </a:r>
              <a:endParaRPr lang="ko-KR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E2FB2BD-38C3-44E9-81C3-D8D910146C2F}"/>
                </a:ext>
              </a:extLst>
            </p:cNvPr>
            <p:cNvSpPr/>
            <p:nvPr/>
          </p:nvSpPr>
          <p:spPr>
            <a:xfrm>
              <a:off x="6625344" y="4936631"/>
              <a:ext cx="970906" cy="4393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1x1</a:t>
              </a:r>
              <a:endParaRPr lang="ko-KR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0FFEE45-3890-4CE5-9249-51079805F9DC}"/>
                </a:ext>
              </a:extLst>
            </p:cNvPr>
            <p:cNvSpPr/>
            <p:nvPr/>
          </p:nvSpPr>
          <p:spPr>
            <a:xfrm>
              <a:off x="5125094" y="5624608"/>
              <a:ext cx="970906" cy="4393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3x3 stride 1</a:t>
              </a:r>
              <a:endParaRPr lang="ko-KR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1965C78-E8CD-4F67-B6F0-3B8457A11D75}"/>
                </a:ext>
              </a:extLst>
            </p:cNvPr>
            <p:cNvSpPr/>
            <p:nvPr/>
          </p:nvSpPr>
          <p:spPr>
            <a:xfrm>
              <a:off x="6625344" y="5624608"/>
              <a:ext cx="970906" cy="4393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1x1</a:t>
              </a:r>
              <a:endParaRPr lang="ko-KR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BAB6C90-DE92-41E8-A870-19C4188D0936}"/>
                </a:ext>
              </a:extLst>
            </p:cNvPr>
            <p:cNvSpPr/>
            <p:nvPr/>
          </p:nvSpPr>
          <p:spPr>
            <a:xfrm>
              <a:off x="6625344" y="6242936"/>
              <a:ext cx="970906" cy="4393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Pool stride 2</a:t>
              </a:r>
              <a:endParaRPr lang="ko-KR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236CC81-29E4-44F3-8390-AC8A0DF268AB}"/>
                </a:ext>
              </a:extLst>
            </p:cNvPr>
            <p:cNvSpPr/>
            <p:nvPr/>
          </p:nvSpPr>
          <p:spPr>
            <a:xfrm>
              <a:off x="8142992" y="5623498"/>
              <a:ext cx="970906" cy="4393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Base</a:t>
              </a:r>
              <a:endParaRPr lang="ko-KR" altLang="en-US" sz="1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0F3C66C-27A7-4D29-BFE5-2768CD66321B}"/>
                </a:ext>
              </a:extLst>
            </p:cNvPr>
            <p:cNvCxnSpPr>
              <a:stCxn id="15" idx="1"/>
              <a:endCxn id="11" idx="3"/>
            </p:cNvCxnSpPr>
            <p:nvPr/>
          </p:nvCxnSpPr>
          <p:spPr>
            <a:xfrm flipH="1" flipV="1">
              <a:off x="7596250" y="5156325"/>
              <a:ext cx="546742" cy="6868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FE5E57CB-4747-4ADC-B829-D5FA05B706FD}"/>
                </a:ext>
              </a:extLst>
            </p:cNvPr>
            <p:cNvCxnSpPr>
              <a:stCxn id="15" idx="1"/>
              <a:endCxn id="13" idx="3"/>
            </p:cNvCxnSpPr>
            <p:nvPr/>
          </p:nvCxnSpPr>
          <p:spPr>
            <a:xfrm flipH="1">
              <a:off x="7596250" y="5843192"/>
              <a:ext cx="546742" cy="11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759478A-9AF2-4B1E-BF2B-E366CEE0583F}"/>
                </a:ext>
              </a:extLst>
            </p:cNvPr>
            <p:cNvCxnSpPr>
              <a:stCxn id="15" idx="1"/>
              <a:endCxn id="14" idx="3"/>
            </p:cNvCxnSpPr>
            <p:nvPr/>
          </p:nvCxnSpPr>
          <p:spPr>
            <a:xfrm flipH="1">
              <a:off x="7596250" y="5843192"/>
              <a:ext cx="546742" cy="6194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61EA282-7DB0-409E-BA76-AF239EBBF5BC}"/>
                </a:ext>
              </a:extLst>
            </p:cNvPr>
            <p:cNvCxnSpPr>
              <a:stCxn id="13" idx="1"/>
              <a:endCxn id="12" idx="3"/>
            </p:cNvCxnSpPr>
            <p:nvPr/>
          </p:nvCxnSpPr>
          <p:spPr>
            <a:xfrm flipH="1">
              <a:off x="6096000" y="5844302"/>
              <a:ext cx="529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8956BA1-22E3-461F-8A46-547985C71ED5}"/>
                </a:ext>
              </a:extLst>
            </p:cNvPr>
            <p:cNvCxnSpPr>
              <a:stCxn id="11" idx="1"/>
              <a:endCxn id="10" idx="3"/>
            </p:cNvCxnSpPr>
            <p:nvPr/>
          </p:nvCxnSpPr>
          <p:spPr>
            <a:xfrm flipH="1">
              <a:off x="6096000" y="5156325"/>
              <a:ext cx="5293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E349EC1-1835-40F0-9C21-634ED420E0E4}"/>
                </a:ext>
              </a:extLst>
            </p:cNvPr>
            <p:cNvCxnSpPr>
              <a:stCxn id="10" idx="1"/>
              <a:endCxn id="9" idx="3"/>
            </p:cNvCxnSpPr>
            <p:nvPr/>
          </p:nvCxnSpPr>
          <p:spPr>
            <a:xfrm flipH="1">
              <a:off x="4576255" y="5156325"/>
              <a:ext cx="5488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A89D2AAE-0060-4BC7-A259-BDE4C7C0845C}"/>
                </a:ext>
              </a:extLst>
            </p:cNvPr>
            <p:cNvCxnSpPr>
              <a:stCxn id="9" idx="1"/>
              <a:endCxn id="6" idx="3"/>
            </p:cNvCxnSpPr>
            <p:nvPr/>
          </p:nvCxnSpPr>
          <p:spPr>
            <a:xfrm flipH="1">
              <a:off x="3060917" y="5156325"/>
              <a:ext cx="544432" cy="6868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DE502064-2372-459C-86C7-F188E61C7D74}"/>
                </a:ext>
              </a:extLst>
            </p:cNvPr>
            <p:cNvCxnSpPr>
              <a:stCxn id="12" idx="1"/>
              <a:endCxn id="6" idx="3"/>
            </p:cNvCxnSpPr>
            <p:nvPr/>
          </p:nvCxnSpPr>
          <p:spPr>
            <a:xfrm flipH="1" flipV="1">
              <a:off x="3060917" y="5843192"/>
              <a:ext cx="2064177" cy="11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F850E0B-A2D3-4979-B3D2-28DC08A2FEFF}"/>
                </a:ext>
              </a:extLst>
            </p:cNvPr>
            <p:cNvCxnSpPr>
              <a:stCxn id="14" idx="1"/>
              <a:endCxn id="6" idx="3"/>
            </p:cNvCxnSpPr>
            <p:nvPr/>
          </p:nvCxnSpPr>
          <p:spPr>
            <a:xfrm flipH="1" flipV="1">
              <a:off x="3060917" y="5843192"/>
              <a:ext cx="3564427" cy="6194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1718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DB6B47E-7047-49E7-933B-E8BF50355888}"/>
              </a:ext>
            </a:extLst>
          </p:cNvPr>
          <p:cNvGrpSpPr/>
          <p:nvPr/>
        </p:nvGrpSpPr>
        <p:grpSpPr>
          <a:xfrm>
            <a:off x="389311" y="1988987"/>
            <a:ext cx="11344275" cy="4708185"/>
            <a:chOff x="389311" y="1861776"/>
            <a:chExt cx="11344275" cy="4708185"/>
          </a:xfrm>
        </p:grpSpPr>
        <p:pic>
          <p:nvPicPr>
            <p:cNvPr id="5122" name="Picture 2" descr="figure.12">
              <a:extLst>
                <a:ext uri="{FF2B5EF4-FFF2-40B4-BE49-F238E27FC236}">
                  <a16:creationId xmlns:a16="http://schemas.microsoft.com/office/drawing/2014/main" id="{FEA56C32-9F82-48D3-9CAB-1642A810F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11" y="1861776"/>
              <a:ext cx="11344275" cy="3533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figure.13">
              <a:extLst>
                <a:ext uri="{FF2B5EF4-FFF2-40B4-BE49-F238E27FC236}">
                  <a16:creationId xmlns:a16="http://schemas.microsoft.com/office/drawing/2014/main" id="{0C77DF21-E604-4A72-A247-1437AE5C5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1110" y="4221140"/>
              <a:ext cx="2743200" cy="2348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154F595-E6B7-429E-BE17-61F374A1E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Inception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B42B20-3F8A-4D7D-AED3-C7B38C434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Inception v3</a:t>
            </a:r>
          </a:p>
          <a:p>
            <a:pPr lvl="1"/>
            <a:r>
              <a:rPr lang="ko-KR" altLang="en-US" dirty="0"/>
              <a:t>모든 것을 정리한 것이 </a:t>
            </a:r>
            <a:r>
              <a:rPr lang="en-US" altLang="ko-KR" dirty="0"/>
              <a:t>Inception v2</a:t>
            </a:r>
          </a:p>
          <a:p>
            <a:pPr lvl="1"/>
            <a:r>
              <a:rPr lang="en-US" altLang="ko-KR" dirty="0"/>
              <a:t>Inception v3</a:t>
            </a:r>
            <a:r>
              <a:rPr lang="ko-KR" altLang="en-US" dirty="0"/>
              <a:t>는 </a:t>
            </a:r>
            <a:r>
              <a:rPr lang="en-US" altLang="ko-KR" dirty="0"/>
              <a:t>v2</a:t>
            </a:r>
            <a:r>
              <a:rPr lang="ko-KR" altLang="en-US" dirty="0"/>
              <a:t>에서 파라미터 중 결과가 더 좋은 것을 묶어 반올림 한 것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FA2880-6361-418C-B542-22B9A7932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22EE27-FB52-4301-BC1E-B5DA02E1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6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nn_unfolding">
            <a:extLst>
              <a:ext uri="{FF2B5EF4-FFF2-40B4-BE49-F238E27FC236}">
                <a16:creationId xmlns:a16="http://schemas.microsoft.com/office/drawing/2014/main" id="{D451C8C6-E273-4F7C-9C1C-5B0473BF3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000" y="1074593"/>
            <a:ext cx="5245083" cy="210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52163AE-A501-4461-A849-63EDD766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(Recurrent Neural Network)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2863167-D478-4495-B65C-5401FEE3E4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Recurrent Neural Network</a:t>
                </a:r>
              </a:p>
              <a:p>
                <a:pPr lvl="1"/>
                <a:r>
                  <a:rPr lang="ko-KR" altLang="en-US" dirty="0"/>
                  <a:t>시퀀스 데이터를 모델링 하기 위한 구조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Hidden state</a:t>
                </a:r>
                <a:r>
                  <a:rPr lang="ko-KR" altLang="en-US" dirty="0"/>
                  <a:t>의 존재 </a:t>
                </a:r>
                <a:r>
                  <a:rPr lang="en-US" altLang="ko-KR" dirty="0"/>
                  <a:t>(‘</a:t>
                </a:r>
                <a:r>
                  <a:rPr lang="ko-KR" altLang="en-US" dirty="0"/>
                  <a:t>기억</a:t>
                </a:r>
                <a:r>
                  <a:rPr lang="en-US" altLang="ko-KR" dirty="0"/>
                  <a:t>’</a:t>
                </a:r>
                <a:r>
                  <a:rPr lang="ko-KR" altLang="en-US" dirty="0"/>
                  <a:t>을 담당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dirty="0"/>
                  <a:t>대부분 자연어 처리에 많이 사용된다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만약 </a:t>
                </a:r>
                <a:r>
                  <a:rPr lang="en-US" altLang="ko-KR" dirty="0"/>
                  <a:t>5</a:t>
                </a:r>
                <a:r>
                  <a:rPr lang="ko-KR" altLang="en-US" dirty="0"/>
                  <a:t>개의 단어로 이루어진 문장이 있다면</a:t>
                </a:r>
                <a:br>
                  <a:rPr lang="en-US" altLang="ko-KR" dirty="0"/>
                </a:br>
                <a:r>
                  <a:rPr lang="en-US" altLang="ko-KR" dirty="0"/>
                  <a:t>5-Layer RNN</a:t>
                </a:r>
                <a:r>
                  <a:rPr lang="ko-KR" altLang="en-US" dirty="0"/>
                  <a:t>으로 구성할 수도 있다</a:t>
                </a:r>
                <a:r>
                  <a:rPr lang="en-US" altLang="ko-KR" dirty="0"/>
                  <a:t>.</a:t>
                </a:r>
              </a:p>
              <a:p>
                <a:pPr lvl="2"/>
                <a:endParaRPr lang="en-US" altLang="ko-KR" dirty="0"/>
              </a:p>
              <a:p>
                <a:pPr lvl="1"/>
                <a:r>
                  <a:rPr lang="en-US" altLang="ko-KR" dirty="0"/>
                  <a:t>Notation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시간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스텝</a:t>
                </a:r>
                <a:r>
                  <a:rPr lang="en-US" altLang="ko-KR" dirty="0"/>
                  <a:t>(time step)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dirty="0"/>
                  <a:t>에서의 입력 값이다</a:t>
                </a:r>
                <a:r>
                  <a:rPr lang="en-US" altLang="ko-KR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시간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스텝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dirty="0"/>
                  <a:t>에서의 </a:t>
                </a:r>
                <a:r>
                  <a:rPr lang="en-US" altLang="ko-KR" dirty="0"/>
                  <a:t>hidden state</a:t>
                </a:r>
                <a:r>
                  <a:rPr lang="ko-KR" altLang="en-US" dirty="0"/>
                  <a:t>이다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네트워크의 </a:t>
                </a:r>
                <a:r>
                  <a:rPr lang="en-US" altLang="ko-KR" dirty="0"/>
                  <a:t>“</a:t>
                </a:r>
                <a:r>
                  <a:rPr lang="ko-KR" altLang="en-US" dirty="0"/>
                  <a:t>메모리</a:t>
                </a:r>
                <a:r>
                  <a:rPr lang="en-US" altLang="ko-KR" dirty="0"/>
                  <a:t>”</a:t>
                </a:r>
                <a:r>
                  <a:rPr lang="ko-KR" altLang="en-US" dirty="0"/>
                  <a:t>부분으로서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이전 시간 스텝의 </a:t>
                </a:r>
                <a:r>
                  <a:rPr lang="en-US" altLang="ko-KR" dirty="0"/>
                  <a:t>hidden state </a:t>
                </a:r>
                <a:r>
                  <a:rPr lang="ko-KR" altLang="en-US" dirty="0"/>
                  <a:t>값과 현재 시간 스텝의 입력 값에 의해 계산된다</a:t>
                </a:r>
                <a:r>
                  <a:rPr lang="en-US" altLang="ko-KR" dirty="0"/>
                  <a:t>.</a:t>
                </a:r>
                <a:br>
                  <a:rPr lang="en-US" altLang="ko-KR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. </a:t>
                </a:r>
                <a:r>
                  <a:rPr lang="ko-KR" altLang="en-US" dirty="0"/>
                  <a:t>비선형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보통 </a:t>
                </a:r>
                <a:r>
                  <a:rPr lang="en-US" altLang="ko-KR" dirty="0"/>
                  <a:t>tanh</a:t>
                </a:r>
                <a:r>
                  <a:rPr lang="ko-KR" altLang="en-US" dirty="0"/>
                  <a:t>나 </a:t>
                </a:r>
                <a:r>
                  <a:rPr lang="en-US" altLang="ko-KR" dirty="0" err="1"/>
                  <a:t>ReLU</a:t>
                </a:r>
                <a:r>
                  <a:rPr lang="ko-KR" altLang="en-US" dirty="0"/>
                  <a:t>가 사용되고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첫 </a:t>
                </a:r>
                <a:r>
                  <a:rPr lang="en-US" altLang="ko-KR" dirty="0"/>
                  <a:t>hidden state</a:t>
                </a:r>
                <a:r>
                  <a:rPr lang="ko-KR" altLang="en-US" dirty="0"/>
                  <a:t>를 계산하기 위한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/>
                  <a:t>은 보통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으로 초기화 시킨다</a:t>
                </a:r>
                <a:r>
                  <a:rPr lang="en-US" altLang="ko-KR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는 시간 스텝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dirty="0"/>
                  <a:t>에서의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출력 값이다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2863167-D478-4495-B65C-5401FEE3E4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58" t="-1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F0C982-490F-42C1-BF55-AD3C7C9FB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A3E822-21C1-4A3D-83B4-DDD4AB27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66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163AE-A501-4461-A849-63EDD766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(Recurrent Neural Network)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63167-D478-4495-B65C-5401FEE3E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Recurrent Neural Network </a:t>
            </a:r>
            <a:r>
              <a:rPr lang="ko-KR" altLang="en-US" dirty="0"/>
              <a:t>예시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630900" lvl="1" indent="-342900">
              <a:buFont typeface="+mj-lt"/>
              <a:buAutoNum type="arabicPeriod"/>
            </a:pPr>
            <a:r>
              <a:rPr lang="en-US" altLang="ko-KR" dirty="0"/>
              <a:t>one-to-one: (</a:t>
            </a:r>
            <a:r>
              <a:rPr lang="ko-KR" altLang="en-US" dirty="0"/>
              <a:t>고정크기 입력 </a:t>
            </a:r>
            <a:r>
              <a:rPr lang="en-US" altLang="ko-KR" dirty="0"/>
              <a:t>&amp; </a:t>
            </a:r>
            <a:r>
              <a:rPr lang="ko-KR" altLang="en-US" dirty="0"/>
              <a:t>고정크기 출력</a:t>
            </a:r>
            <a:r>
              <a:rPr lang="en-US" altLang="ko-KR" dirty="0"/>
              <a:t>) </a:t>
            </a:r>
            <a:r>
              <a:rPr lang="ko-KR" altLang="en-US" dirty="0"/>
              <a:t>순환적인 부분이 없어 </a:t>
            </a:r>
            <a:r>
              <a:rPr lang="en-US" altLang="ko-KR" dirty="0"/>
              <a:t>RNN</a:t>
            </a:r>
            <a:r>
              <a:rPr lang="ko-KR" altLang="en-US" dirty="0"/>
              <a:t>이 아니다</a:t>
            </a:r>
            <a:r>
              <a:rPr lang="en-US" altLang="ko-KR" dirty="0"/>
              <a:t>.</a:t>
            </a:r>
          </a:p>
          <a:p>
            <a:pPr marL="630900" lvl="1" indent="-342900">
              <a:buFont typeface="+mj-lt"/>
              <a:buAutoNum type="arabicPeriod"/>
            </a:pPr>
            <a:r>
              <a:rPr lang="en-US" altLang="ko-KR" dirty="0"/>
              <a:t>one-to-many: (</a:t>
            </a:r>
            <a:r>
              <a:rPr lang="ko-KR" altLang="en-US" dirty="0"/>
              <a:t>고정크기 입력 </a:t>
            </a:r>
            <a:r>
              <a:rPr lang="en-US" altLang="ko-KR" dirty="0"/>
              <a:t>&amp; </a:t>
            </a:r>
            <a:r>
              <a:rPr lang="ko-KR" altLang="en-US" dirty="0"/>
              <a:t>시퀀스 출력</a:t>
            </a:r>
            <a:r>
              <a:rPr lang="en-US" altLang="ko-KR" dirty="0"/>
              <a:t>) </a:t>
            </a:r>
            <a:r>
              <a:rPr lang="ko-KR" altLang="en-US" dirty="0"/>
              <a:t>이미지를 입력해서 이미지에 대한 설명을 문장으로 출력하는 이미지 </a:t>
            </a:r>
            <a:r>
              <a:rPr lang="ko-KR" altLang="en-US" dirty="0" err="1"/>
              <a:t>캡셔닝에</a:t>
            </a:r>
            <a:r>
              <a:rPr lang="ko-KR" altLang="en-US" dirty="0"/>
              <a:t> 사용</a:t>
            </a:r>
            <a:endParaRPr lang="en-US" altLang="ko-KR" dirty="0"/>
          </a:p>
          <a:p>
            <a:pPr marL="630900" lvl="1" indent="-342900">
              <a:buFont typeface="+mj-lt"/>
              <a:buAutoNum type="arabicPeriod"/>
            </a:pPr>
            <a:r>
              <a:rPr lang="en-US" altLang="ko-KR" dirty="0"/>
              <a:t>many-to-one: (</a:t>
            </a:r>
            <a:r>
              <a:rPr lang="ko-KR" altLang="en-US" dirty="0"/>
              <a:t>시퀀스 입력 </a:t>
            </a:r>
            <a:r>
              <a:rPr lang="en-US" altLang="ko-KR" dirty="0"/>
              <a:t>&amp; </a:t>
            </a:r>
            <a:r>
              <a:rPr lang="ko-KR" altLang="en-US" dirty="0"/>
              <a:t>고정크기 출력</a:t>
            </a:r>
            <a:r>
              <a:rPr lang="en-US" altLang="ko-KR" dirty="0"/>
              <a:t>) </a:t>
            </a:r>
            <a:r>
              <a:rPr lang="ko-KR" altLang="en-US" dirty="0"/>
              <a:t>문장을 입력해서 </a:t>
            </a:r>
            <a:r>
              <a:rPr lang="ko-KR" altLang="en-US" dirty="0" err="1"/>
              <a:t>긍부정</a:t>
            </a:r>
            <a:r>
              <a:rPr lang="ko-KR" altLang="en-US" dirty="0"/>
              <a:t> 정도를 출력하는 감성 분석기</a:t>
            </a:r>
            <a:endParaRPr lang="en-US" altLang="ko-KR" dirty="0"/>
          </a:p>
          <a:p>
            <a:pPr marL="630900" lvl="1" indent="-342900">
              <a:buFont typeface="+mj-lt"/>
              <a:buAutoNum type="arabicPeriod"/>
            </a:pPr>
            <a:r>
              <a:rPr lang="en-US" altLang="ko-KR" dirty="0"/>
              <a:t>async many-to-many: (</a:t>
            </a:r>
            <a:r>
              <a:rPr lang="ko-KR" altLang="en-US" dirty="0"/>
              <a:t>시퀀스 입력 </a:t>
            </a:r>
            <a:r>
              <a:rPr lang="en-US" altLang="ko-KR" dirty="0"/>
              <a:t>&amp; </a:t>
            </a:r>
            <a:r>
              <a:rPr lang="ko-KR" altLang="en-US" dirty="0"/>
              <a:t>시퀀스 출력</a:t>
            </a:r>
            <a:r>
              <a:rPr lang="en-US" altLang="ko-KR" dirty="0"/>
              <a:t>) </a:t>
            </a:r>
            <a:r>
              <a:rPr lang="ko-KR" altLang="en-US" dirty="0"/>
              <a:t>영어를 한국으로 번역하는 자동 번역기</a:t>
            </a:r>
            <a:endParaRPr lang="en-US" altLang="ko-KR" dirty="0"/>
          </a:p>
          <a:p>
            <a:pPr marL="630900" lvl="1" indent="-342900">
              <a:buFont typeface="+mj-lt"/>
              <a:buAutoNum type="arabicPeriod"/>
            </a:pPr>
            <a:r>
              <a:rPr lang="en-US" altLang="ko-KR" dirty="0"/>
              <a:t>sync many-to-many: (</a:t>
            </a:r>
            <a:r>
              <a:rPr lang="ko-KR" altLang="en-US" dirty="0"/>
              <a:t>시퀀스 입력 </a:t>
            </a:r>
            <a:r>
              <a:rPr lang="en-US" altLang="ko-KR" dirty="0"/>
              <a:t>&amp; </a:t>
            </a:r>
            <a:r>
              <a:rPr lang="ko-KR" altLang="en-US" dirty="0"/>
              <a:t>시퀀스 출력</a:t>
            </a:r>
            <a:r>
              <a:rPr lang="en-US" altLang="ko-KR" dirty="0"/>
              <a:t>) </a:t>
            </a:r>
            <a:r>
              <a:rPr lang="ko-KR" altLang="en-US" dirty="0"/>
              <a:t>문장에서 다음에 나올 단어를 예측하는 언어 모델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F0C982-490F-42C1-BF55-AD3C7C9FB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A3E822-21C1-4A3D-83B4-DDD4AB27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A21DE9-75F7-4086-B570-43D229B2C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738" y="1658045"/>
            <a:ext cx="6836523" cy="22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09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163AE-A501-4461-A849-63EDD766B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312" y="160828"/>
            <a:ext cx="11256818" cy="678757"/>
          </a:xfrm>
        </p:spPr>
        <p:txBody>
          <a:bodyPr/>
          <a:lstStyle/>
          <a:p>
            <a:r>
              <a:rPr lang="en-US" altLang="ko-KR"/>
              <a:t>RNN (Recurrent Neural Network)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63167-D478-4495-B65C-5401FEE3E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311" y="1146867"/>
            <a:ext cx="11256819" cy="5453437"/>
          </a:xfrm>
        </p:spPr>
        <p:txBody>
          <a:bodyPr/>
          <a:lstStyle/>
          <a:p>
            <a:r>
              <a:rPr lang="en-US" altLang="ko-KR" dirty="0"/>
              <a:t>Recurrent Neural Network </a:t>
            </a:r>
            <a:r>
              <a:rPr lang="ko-KR" altLang="en-US" dirty="0"/>
              <a:t>확장된 모델</a:t>
            </a:r>
            <a:endParaRPr lang="en-US" altLang="ko-KR" dirty="0"/>
          </a:p>
          <a:p>
            <a:pPr lvl="1"/>
            <a:r>
              <a:rPr lang="en-US" altLang="ko-KR" dirty="0"/>
              <a:t>Bidirectional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</a:p>
          <a:p>
            <a:pPr lvl="2"/>
            <a:r>
              <a:rPr lang="ko-KR" altLang="en-US" dirty="0"/>
              <a:t>이전 시간 스텝 외에도 이후의 시간 스텝에서도 영향을 받을 수 있다는</a:t>
            </a:r>
            <a:br>
              <a:rPr lang="en-US" altLang="ko-KR" dirty="0"/>
            </a:br>
            <a:r>
              <a:rPr lang="ko-KR" altLang="en-US" dirty="0"/>
              <a:t>아이디어에 기반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Deep (Bidirectional) RNN</a:t>
            </a:r>
          </a:p>
          <a:p>
            <a:pPr lvl="2"/>
            <a:r>
              <a:rPr lang="ko-KR" altLang="en-US" dirty="0"/>
              <a:t>위의 구조와 유사하지만</a:t>
            </a:r>
            <a:r>
              <a:rPr lang="en-US" altLang="ko-KR" dirty="0"/>
              <a:t>, </a:t>
            </a:r>
            <a:r>
              <a:rPr lang="ko-KR" altLang="en-US" dirty="0"/>
              <a:t>매 시간 스텝마다 여러 </a:t>
            </a:r>
            <a:r>
              <a:rPr lang="en-US" altLang="ko-KR" dirty="0"/>
              <a:t>layer</a:t>
            </a:r>
            <a:r>
              <a:rPr lang="ko-KR" altLang="en-US" dirty="0"/>
              <a:t>가 존재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LSTM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</a:p>
          <a:p>
            <a:pPr lvl="2"/>
            <a:r>
              <a:rPr lang="en-US" altLang="ko-KR" dirty="0"/>
              <a:t>LSTM</a:t>
            </a:r>
            <a:r>
              <a:rPr lang="ko-KR" altLang="en-US" dirty="0"/>
              <a:t>은 </a:t>
            </a:r>
            <a:r>
              <a:rPr lang="en-US" altLang="ko-KR" dirty="0"/>
              <a:t>RNN</a:t>
            </a:r>
            <a:r>
              <a:rPr lang="ko-KR" altLang="en-US" dirty="0"/>
              <a:t>에 비해 본질적으로는 다른 구조를 갖고 있다고 하긴 힘들지만</a:t>
            </a:r>
            <a:r>
              <a:rPr lang="en-US" altLang="ko-KR" dirty="0"/>
              <a:t>,</a:t>
            </a:r>
          </a:p>
          <a:p>
            <a:pPr lvl="2"/>
            <a:r>
              <a:rPr lang="en-US" altLang="ko-KR" dirty="0"/>
              <a:t>Hidden state</a:t>
            </a:r>
            <a:r>
              <a:rPr lang="ko-KR" altLang="en-US" dirty="0"/>
              <a:t>를 계산하는 데 다른 식을 사용한다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RNN</a:t>
            </a:r>
            <a:r>
              <a:rPr lang="ko-KR" altLang="en-US" dirty="0"/>
              <a:t>의 뉴런 대신 메모리 셀이라는 구조를 사용하며</a:t>
            </a:r>
            <a:r>
              <a:rPr lang="en-US" altLang="ko-KR" dirty="0"/>
              <a:t>,</a:t>
            </a:r>
          </a:p>
          <a:p>
            <a:pPr lvl="2"/>
            <a:r>
              <a:rPr lang="ko-KR" altLang="en-US" dirty="0"/>
              <a:t>이전 메모리 값을 그대로 남길지 지울지도 결정하고</a:t>
            </a:r>
            <a:r>
              <a:rPr lang="en-US" altLang="ko-KR" dirty="0"/>
              <a:t>, </a:t>
            </a:r>
            <a:r>
              <a:rPr lang="ko-KR" altLang="en-US" dirty="0"/>
              <a:t>현재 </a:t>
            </a:r>
            <a:br>
              <a:rPr lang="en-US" altLang="ko-KR" dirty="0"/>
            </a:br>
            <a:r>
              <a:rPr lang="en-US" altLang="ko-KR" dirty="0"/>
              <a:t>state</a:t>
            </a:r>
            <a:r>
              <a:rPr lang="ko-KR" altLang="en-US" dirty="0"/>
              <a:t>와 메모리 셀의 입력 값을 토대로 현재 메모리에 저장할 값을 계산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8F0C982-490F-42C1-BF55-AD3C7C9FB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3175"/>
            <a:ext cx="4114800" cy="365125"/>
          </a:xfrm>
        </p:spPr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A3E822-21C1-4A3D-83B4-DDD4AB27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9294" y="6417741"/>
            <a:ext cx="2743200" cy="365125"/>
          </a:xfrm>
        </p:spPr>
        <p:txBody>
          <a:bodyPr/>
          <a:lstStyle/>
          <a:p>
            <a:fld id="{46D39A25-028C-4F5E-A0EA-89FFB800C6C4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3314" name="Picture 2" descr="bidirectional-rnn">
            <a:extLst>
              <a:ext uri="{FF2B5EF4-FFF2-40B4-BE49-F238E27FC236}">
                <a16:creationId xmlns:a16="http://schemas.microsoft.com/office/drawing/2014/main" id="{B9A3C5B5-36CA-42C2-946E-6E3A310D1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481" y="997238"/>
            <a:ext cx="2656828" cy="173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deep-brnn">
            <a:extLst>
              <a:ext uri="{FF2B5EF4-FFF2-40B4-BE49-F238E27FC236}">
                <a16:creationId xmlns:a16="http://schemas.microsoft.com/office/drawing/2014/main" id="{3ED10129-C163-4FE3-8B29-5331EA56F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3003262"/>
            <a:ext cx="25908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E4CACD-9051-40B3-A0DE-3A673EBFA3E0}"/>
              </a:ext>
            </a:extLst>
          </p:cNvPr>
          <p:cNvSpPr/>
          <p:nvPr/>
        </p:nvSpPr>
        <p:spPr>
          <a:xfrm>
            <a:off x="8415758" y="5768867"/>
            <a:ext cx="32303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sz="1400" dirty="0">
                <a:latin typeface="Consolas" panose="020B0609020204030204" pitchFamily="49" charset="0"/>
              </a:rPr>
              <a:t>[Deep (Bidirectional) RNN]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858A02-EEF4-4F3C-AE74-BC889A77A57F}"/>
              </a:ext>
            </a:extLst>
          </p:cNvPr>
          <p:cNvSpPr/>
          <p:nvPr/>
        </p:nvSpPr>
        <p:spPr>
          <a:xfrm>
            <a:off x="8748481" y="2572312"/>
            <a:ext cx="2534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sz="1400" dirty="0">
                <a:latin typeface="Consolas" panose="020B0609020204030204" pitchFamily="49" charset="0"/>
              </a:rPr>
              <a:t>[Bidirectional RNN]</a:t>
            </a:r>
          </a:p>
        </p:txBody>
      </p:sp>
    </p:spTree>
    <p:extLst>
      <p:ext uri="{BB962C8B-B14F-4D97-AF65-F5344CB8AC3E}">
        <p14:creationId xmlns:p14="http://schemas.microsoft.com/office/powerpoint/2010/main" val="270931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datascienceschool.net/upfiles/6182312059774a81a2a26246bd4e83f2.png">
            <a:extLst>
              <a:ext uri="{FF2B5EF4-FFF2-40B4-BE49-F238E27FC236}">
                <a16:creationId xmlns:a16="http://schemas.microsoft.com/office/drawing/2014/main" id="{FA9A8330-CAC5-43F1-8D10-00E6C1FE6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4" t="14893" r="29643" b="5107"/>
          <a:stretch/>
        </p:blipFill>
        <p:spPr bwMode="auto">
          <a:xfrm>
            <a:off x="9413966" y="3196610"/>
            <a:ext cx="2405346" cy="213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56CDD8-989D-4C9E-8DE3-72E4774C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2D146BC-95AC-4F87-9B16-AE4E47000C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Residual Network</a:t>
                </a:r>
              </a:p>
              <a:p>
                <a:pPr lvl="1"/>
                <a:r>
                  <a:rPr lang="en-US" altLang="ko-KR" dirty="0"/>
                  <a:t>Degradation </a:t>
                </a:r>
                <a:r>
                  <a:rPr lang="ko-KR" altLang="en-US" dirty="0"/>
                  <a:t>문제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네트워크를 단순히 깊게 만들면 </a:t>
                </a:r>
                <a:r>
                  <a:rPr lang="en-US" altLang="ko-KR" dirty="0"/>
                  <a:t>gradient vanishing/exploding </a:t>
                </a:r>
                <a:r>
                  <a:rPr lang="ko-KR" altLang="en-US" dirty="0"/>
                  <a:t>문제가 나타난다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때문에 비용함수 값이 수렴하지 않지만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해결 방법으로 정규화 레이어 추가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가중치 초기화 등이 있다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그럼에도 불구하고 어느 순간 더 얕은 모델 보다 성능이 더 나빠지는 현상이 일어나는데 이를 </a:t>
                </a:r>
                <a:r>
                  <a:rPr lang="en-US" altLang="ko-KR" dirty="0"/>
                  <a:t>Degradation </a:t>
                </a:r>
                <a:r>
                  <a:rPr lang="ko-KR" altLang="en-US" dirty="0"/>
                  <a:t>문제라고 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이를 해결하기 위해 </a:t>
                </a:r>
                <a:r>
                  <a:rPr lang="en-US" altLang="ko-KR" dirty="0" err="1"/>
                  <a:t>ResNet</a:t>
                </a:r>
                <a:r>
                  <a:rPr lang="ko-KR" altLang="en-US" dirty="0"/>
                  <a:t>을 제안하였다</a:t>
                </a:r>
                <a:r>
                  <a:rPr lang="en-US" altLang="ko-KR" dirty="0"/>
                  <a:t>.</a:t>
                </a:r>
              </a:p>
              <a:p>
                <a:pPr lvl="2"/>
                <a:endParaRPr lang="en-US" altLang="ko-KR" dirty="0"/>
              </a:p>
              <a:p>
                <a:pPr lvl="1"/>
                <a:r>
                  <a:rPr lang="en-US" altLang="ko-KR" dirty="0"/>
                  <a:t>Skip connection</a:t>
                </a:r>
              </a:p>
              <a:p>
                <a:pPr lvl="2"/>
                <a:r>
                  <a:rPr lang="ko-KR" altLang="en-US" dirty="0"/>
                  <a:t>기존 </a:t>
                </a:r>
                <a:r>
                  <a:rPr lang="en-US" altLang="ko-KR" dirty="0"/>
                  <a:t>neural network</a:t>
                </a:r>
                <a:r>
                  <a:rPr lang="ko-KR" altLang="en-US" dirty="0"/>
                  <a:t>들은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를 최소화하는 방향으로 학습을 하였다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altLang="ko-KR" dirty="0" err="1"/>
                  <a:t>ResNet</a:t>
                </a:r>
                <a:r>
                  <a:rPr lang="ko-KR" altLang="en-US" dirty="0"/>
                  <a:t>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를 최소화하는 것을 목표로 하였다</a:t>
                </a:r>
                <a:r>
                  <a:rPr lang="en-US" altLang="ko-KR" dirty="0"/>
                  <a:t>. </a:t>
                </a:r>
              </a:p>
              <a:p>
                <a:pPr lvl="2"/>
                <a:r>
                  <a:rPr lang="ko-KR" altLang="en-US" dirty="0"/>
                  <a:t>입력과 출력의 </a:t>
                </a:r>
                <a:r>
                  <a:rPr lang="ko-KR" altLang="en-US" dirty="0" err="1"/>
                  <a:t>잔차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를 정의하고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를 찾는 것이다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이렇게 </a:t>
                </a:r>
                <a:r>
                  <a:rPr lang="ko-KR" altLang="en-US" dirty="0" err="1"/>
                  <a:t>잔차를</a:t>
                </a:r>
                <a:r>
                  <a:rPr lang="ko-KR" altLang="en-US" dirty="0"/>
                  <a:t> 학습하는 것을 </a:t>
                </a:r>
                <a:r>
                  <a:rPr lang="en-US" altLang="ko-KR" dirty="0"/>
                  <a:t>Residual Learning, Residual Mapping</a:t>
                </a:r>
                <a:r>
                  <a:rPr lang="ko-KR" altLang="en-US" dirty="0"/>
                  <a:t>이라고 한다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결과적으로는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ko-KR" altLang="en-US" dirty="0"/>
                  <a:t>입력과 출력이 더해진 결과를 다음 레이어의 입력으로 사용하는 것이 </a:t>
                </a:r>
                <a:r>
                  <a:rPr lang="en-US" altLang="ko-KR" dirty="0"/>
                  <a:t>skip connection </a:t>
                </a:r>
                <a:r>
                  <a:rPr lang="ko-KR" altLang="en-US" dirty="0"/>
                  <a:t>이다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네트워크가 </a:t>
                </a:r>
                <a:r>
                  <a:rPr lang="ko-KR" altLang="en-US" dirty="0" err="1"/>
                  <a:t>잔차를</a:t>
                </a:r>
                <a:r>
                  <a:rPr lang="ko-KR" altLang="en-US" dirty="0"/>
                  <a:t> 학습하면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입력값의</a:t>
                </a:r>
                <a:r>
                  <a:rPr lang="ko-KR" altLang="en-US" dirty="0"/>
                  <a:t> 작은 변화에도 민감하게 반응할 것이라는 것이 </a:t>
                </a:r>
                <a:r>
                  <a:rPr lang="en-US" altLang="ko-KR" dirty="0" err="1"/>
                  <a:t>ResNet</a:t>
                </a:r>
                <a:r>
                  <a:rPr lang="ko-KR" altLang="en-US" dirty="0"/>
                  <a:t>의 가설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2D146BC-95AC-4F87-9B16-AE4E47000C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58" t="-1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225E7E-FD23-4517-BEE6-FA2529CB9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24F1EE-0CCF-4179-9F54-552F40E6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642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datascienceschool.net/upfiles/6182312059774a81a2a26246bd4e83f2.png">
            <a:extLst>
              <a:ext uri="{FF2B5EF4-FFF2-40B4-BE49-F238E27FC236}">
                <a16:creationId xmlns:a16="http://schemas.microsoft.com/office/drawing/2014/main" id="{FA9A8330-CAC5-43F1-8D10-00E6C1FE6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4" t="14893" r="29643" b="5107"/>
          <a:stretch/>
        </p:blipFill>
        <p:spPr bwMode="auto">
          <a:xfrm>
            <a:off x="9413966" y="3196610"/>
            <a:ext cx="2405346" cy="213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56CDD8-989D-4C9E-8DE3-72E4774C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2D146BC-95AC-4F87-9B16-AE4E47000C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Residual Network</a:t>
                </a:r>
              </a:p>
              <a:p>
                <a:pPr lvl="1"/>
                <a:r>
                  <a:rPr lang="en-US" altLang="ko-KR" dirty="0"/>
                  <a:t>Degradation </a:t>
                </a:r>
                <a:r>
                  <a:rPr lang="ko-KR" altLang="en-US" dirty="0"/>
                  <a:t>문제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네트워크를 단순히 깊게 만들면 </a:t>
                </a:r>
                <a:r>
                  <a:rPr lang="en-US" altLang="ko-KR" dirty="0"/>
                  <a:t>gradient vanishing/exploding </a:t>
                </a:r>
                <a:r>
                  <a:rPr lang="ko-KR" altLang="en-US" dirty="0"/>
                  <a:t>문제가 나타난다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때문에 비용함수 값이 수렴하지 않지만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해결 방법으로 정규화 레이어 추가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가중치 초기화 등이 있다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그럼에도 불구하고 어느 순간 더 얕은 모델 보다 성능이 더 나빠지는 현상이 일어나는데 이를 </a:t>
                </a:r>
                <a:r>
                  <a:rPr lang="en-US" altLang="ko-KR" dirty="0"/>
                  <a:t>Degradation </a:t>
                </a:r>
                <a:r>
                  <a:rPr lang="ko-KR" altLang="en-US" dirty="0"/>
                  <a:t>문제라고 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이를 해결하기 위해 </a:t>
                </a:r>
                <a:r>
                  <a:rPr lang="en-US" altLang="ko-KR" dirty="0" err="1"/>
                  <a:t>ResNet</a:t>
                </a:r>
                <a:r>
                  <a:rPr lang="ko-KR" altLang="en-US" dirty="0"/>
                  <a:t>을 제안하였다</a:t>
                </a:r>
                <a:r>
                  <a:rPr lang="en-US" altLang="ko-KR" dirty="0"/>
                  <a:t>.</a:t>
                </a:r>
              </a:p>
              <a:p>
                <a:pPr lvl="2"/>
                <a:endParaRPr lang="en-US" altLang="ko-KR" dirty="0"/>
              </a:p>
              <a:p>
                <a:pPr lvl="1"/>
                <a:r>
                  <a:rPr lang="en-US" altLang="ko-KR" dirty="0"/>
                  <a:t>Skip connection</a:t>
                </a:r>
              </a:p>
              <a:p>
                <a:pPr lvl="2"/>
                <a:r>
                  <a:rPr lang="ko-KR" altLang="en-US" dirty="0"/>
                  <a:t>기존 </a:t>
                </a:r>
                <a:r>
                  <a:rPr lang="en-US" altLang="ko-KR" dirty="0"/>
                  <a:t>neural network</a:t>
                </a:r>
                <a:r>
                  <a:rPr lang="ko-KR" altLang="en-US" dirty="0"/>
                  <a:t>들은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를 최소화하는 방향으로 학습을 하였다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altLang="ko-KR" dirty="0" err="1"/>
                  <a:t>ResNet</a:t>
                </a:r>
                <a:r>
                  <a:rPr lang="ko-KR" altLang="en-US" dirty="0"/>
                  <a:t>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를 최소화하는 것을 목표로 하였다</a:t>
                </a:r>
                <a:r>
                  <a:rPr lang="en-US" altLang="ko-KR" dirty="0"/>
                  <a:t>. </a:t>
                </a:r>
              </a:p>
              <a:p>
                <a:pPr lvl="2"/>
                <a:r>
                  <a:rPr lang="ko-KR" altLang="en-US" dirty="0"/>
                  <a:t>입력과 출력의 </a:t>
                </a:r>
                <a:r>
                  <a:rPr lang="ko-KR" altLang="en-US" dirty="0" err="1"/>
                  <a:t>잔차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/>
                  <a:t>를 정의하고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를 찾는 것이다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이렇게 </a:t>
                </a:r>
                <a:r>
                  <a:rPr lang="ko-KR" altLang="en-US" dirty="0" err="1"/>
                  <a:t>잔차를</a:t>
                </a:r>
                <a:r>
                  <a:rPr lang="ko-KR" altLang="en-US" dirty="0"/>
                  <a:t> 학습하는 것을 </a:t>
                </a:r>
                <a:r>
                  <a:rPr lang="en-US" altLang="ko-KR" dirty="0"/>
                  <a:t>Residual Learning, Residual Mapping</a:t>
                </a:r>
                <a:r>
                  <a:rPr lang="ko-KR" altLang="en-US" dirty="0"/>
                  <a:t>이라고 한다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결과적으로는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ko-KR" altLang="en-US" dirty="0"/>
                  <a:t>입력과 출력이 더해진 결과를 다음 레이어의 입력으로 사용하는 것이 </a:t>
                </a:r>
                <a:r>
                  <a:rPr lang="en-US" altLang="ko-KR" dirty="0"/>
                  <a:t>skip connection </a:t>
                </a:r>
                <a:r>
                  <a:rPr lang="ko-KR" altLang="en-US" dirty="0"/>
                  <a:t>이다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네트워크가 </a:t>
                </a:r>
                <a:r>
                  <a:rPr lang="ko-KR" altLang="en-US" dirty="0" err="1"/>
                  <a:t>잔차를</a:t>
                </a:r>
                <a:r>
                  <a:rPr lang="ko-KR" altLang="en-US" dirty="0"/>
                  <a:t> 학습하면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입력값의</a:t>
                </a:r>
                <a:r>
                  <a:rPr lang="ko-KR" altLang="en-US" dirty="0"/>
                  <a:t> 작은 변화에도 민감하게 반응할 것이라는 것이 </a:t>
                </a:r>
                <a:r>
                  <a:rPr lang="en-US" altLang="ko-KR" dirty="0" err="1"/>
                  <a:t>ResNet</a:t>
                </a:r>
                <a:r>
                  <a:rPr lang="ko-KR" altLang="en-US" dirty="0"/>
                  <a:t>의 가설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2D146BC-95AC-4F87-9B16-AE4E47000C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58" t="-1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225E7E-FD23-4517-BEE6-FA2529CB9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24F1EE-0CCF-4179-9F54-552F40E68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58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E16F4-BAE3-4470-8F4F-51EDCE1D4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6257E-D4CA-4F36-8B27-FCFC18D0B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r>
              <a:rPr lang="ko-KR" altLang="en-US" dirty="0"/>
              <a:t>의 구조</a:t>
            </a:r>
            <a:endParaRPr lang="en-US" altLang="ko-KR" dirty="0"/>
          </a:p>
          <a:p>
            <a:pPr lvl="1"/>
            <a:r>
              <a:rPr lang="en-US" altLang="ko-KR" dirty="0"/>
              <a:t>Residual Block</a:t>
            </a:r>
            <a:r>
              <a:rPr lang="ko-KR" altLang="en-US" dirty="0"/>
              <a:t>과 </a:t>
            </a:r>
            <a:r>
              <a:rPr lang="en-US" altLang="ko-KR" dirty="0"/>
              <a:t>Identity Block</a:t>
            </a:r>
            <a:r>
              <a:rPr lang="ko-KR" altLang="en-US" dirty="0"/>
              <a:t>으로 구성</a:t>
            </a:r>
            <a:endParaRPr lang="en-US" altLang="ko-KR" dirty="0"/>
          </a:p>
          <a:p>
            <a:pPr lvl="2"/>
            <a:r>
              <a:rPr lang="en-US" altLang="ko-KR" dirty="0"/>
              <a:t>Identity</a:t>
            </a:r>
            <a:r>
              <a:rPr lang="ko-KR" altLang="en-US" dirty="0"/>
              <a:t>에서는 입력 값과 출력 값의 크기를 </a:t>
            </a:r>
            <a:r>
              <a:rPr lang="ko-KR" altLang="en-US" dirty="0" err="1"/>
              <a:t>맞추어주는</a:t>
            </a:r>
            <a:r>
              <a:rPr lang="ko-KR" altLang="en-US" dirty="0"/>
              <a:t> 작업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CD9BF4-CAD4-46A8-B2C2-8AB38B8AE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C4B826-FB56-48BA-8F4D-21628A8B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15362" name="Picture 2" descr="https://datascienceschool.net/upfiles/2e104ff279804e839cef46fc58ef16e7.png">
            <a:extLst>
              <a:ext uri="{FF2B5EF4-FFF2-40B4-BE49-F238E27FC236}">
                <a16:creationId xmlns:a16="http://schemas.microsoft.com/office/drawing/2014/main" id="{85261F7F-49F6-46A5-85C6-9796F565D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" t="8544" r="7671" b="10405"/>
          <a:stretch/>
        </p:blipFill>
        <p:spPr bwMode="auto">
          <a:xfrm>
            <a:off x="2377438" y="2215357"/>
            <a:ext cx="7924801" cy="420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F672CA-1AF4-4C8E-87E2-5D2CA821D9B0}"/>
              </a:ext>
            </a:extLst>
          </p:cNvPr>
          <p:cNvSpPr txBox="1"/>
          <p:nvPr/>
        </p:nvSpPr>
        <p:spPr>
          <a:xfrm>
            <a:off x="3146369" y="6417741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[Residual Block]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EA5E1F-15A3-4C02-A2D5-B5DC5E37A9D6}"/>
              </a:ext>
            </a:extLst>
          </p:cNvPr>
          <p:cNvSpPr txBox="1"/>
          <p:nvPr/>
        </p:nvSpPr>
        <p:spPr>
          <a:xfrm>
            <a:off x="7917797" y="6417740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</a:rPr>
              <a:t>[Identity Block]</a:t>
            </a:r>
            <a:endParaRPr lang="ko-KR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44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A8820-742C-4366-8003-8DA77C6D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1DE166-D1D2-483B-A8DA-B5D87C8A5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ResNet50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95B5CC-E1F3-4DF6-9962-07AF7336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E3A4B3-ECAE-45D2-81EF-338E493C6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27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55D9965E-181E-44DC-ACE2-CD8C4CB1B0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899760"/>
                  </p:ext>
                </p:extLst>
              </p:nvPr>
            </p:nvGraphicFramePr>
            <p:xfrm>
              <a:off x="1428206" y="1576873"/>
              <a:ext cx="9457510" cy="5171052"/>
            </p:xfrm>
            <a:graphic>
              <a:graphicData uri="http://schemas.openxmlformats.org/drawingml/2006/table">
                <a:tbl>
                  <a:tblPr/>
                  <a:tblGrid>
                    <a:gridCol w="1891502">
                      <a:extLst>
                        <a:ext uri="{9D8B030D-6E8A-4147-A177-3AD203B41FA5}">
                          <a16:colId xmlns:a16="http://schemas.microsoft.com/office/drawing/2014/main" val="3812710138"/>
                        </a:ext>
                      </a:extLst>
                    </a:gridCol>
                    <a:gridCol w="1891502">
                      <a:extLst>
                        <a:ext uri="{9D8B030D-6E8A-4147-A177-3AD203B41FA5}">
                          <a16:colId xmlns:a16="http://schemas.microsoft.com/office/drawing/2014/main" val="3611879207"/>
                        </a:ext>
                      </a:extLst>
                    </a:gridCol>
                    <a:gridCol w="1891502">
                      <a:extLst>
                        <a:ext uri="{9D8B030D-6E8A-4147-A177-3AD203B41FA5}">
                          <a16:colId xmlns:a16="http://schemas.microsoft.com/office/drawing/2014/main" val="1630942499"/>
                        </a:ext>
                      </a:extLst>
                    </a:gridCol>
                    <a:gridCol w="1891502">
                      <a:extLst>
                        <a:ext uri="{9D8B030D-6E8A-4147-A177-3AD203B41FA5}">
                          <a16:colId xmlns:a16="http://schemas.microsoft.com/office/drawing/2014/main" val="2844482851"/>
                        </a:ext>
                      </a:extLst>
                    </a:gridCol>
                    <a:gridCol w="1891502">
                      <a:extLst>
                        <a:ext uri="{9D8B030D-6E8A-4147-A177-3AD203B41FA5}">
                          <a16:colId xmlns:a16="http://schemas.microsoft.com/office/drawing/2014/main" val="189084599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ko-KR" altLang="en-US" sz="1000">
                              <a:effectLst/>
                              <a:latin typeface="Consolas" panose="020B0609020204030204" pitchFamily="49" charset="0"/>
                            </a:rPr>
                            <a:t>유형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ko-KR" altLang="en-US" sz="1000">
                              <a:effectLst/>
                              <a:latin typeface="Consolas" panose="020B0609020204030204" pitchFamily="49" charset="0"/>
                            </a:rPr>
                            <a:t>입력 크기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ko-KR" altLang="en-US" sz="1000">
                              <a:effectLst/>
                              <a:latin typeface="Consolas" panose="020B0609020204030204" pitchFamily="49" charset="0"/>
                            </a:rPr>
                            <a:t>출력 크기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ko-KR" altLang="en-US" sz="1000">
                              <a:effectLst/>
                              <a:latin typeface="Consolas" panose="020B0609020204030204" pitchFamily="49" charset="0"/>
                            </a:rPr>
                            <a:t>커널 크기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ko-KR" altLang="en-US" sz="1000" dirty="0">
                              <a:effectLst/>
                              <a:latin typeface="Consolas" panose="020B0609020204030204" pitchFamily="49" charset="0"/>
                            </a:rPr>
                            <a:t>횟수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4013849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ko-KR" altLang="en-US" sz="1000" b="1">
                              <a:effectLst/>
                              <a:latin typeface="Consolas" panose="020B0609020204030204" pitchFamily="49" charset="0"/>
                            </a:rPr>
                            <a:t>입력</a:t>
                          </a:r>
                          <a:endParaRPr lang="ko-KR" alt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(224,224,3)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endParaRPr lang="ko-KR" alt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endParaRPr lang="ko-KR" alt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endParaRPr lang="ko-KR" alt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988724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>
                              <a:effectLst/>
                              <a:latin typeface="Consolas" panose="020B0609020204030204" pitchFamily="49" charset="0"/>
                            </a:rPr>
                            <a:t>Conv</a:t>
                          </a:r>
                          <a:endParaRPr 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(224,224,3)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(112,112,64)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(7,7)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endParaRPr lang="ko-KR" alt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7775706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>
                              <a:effectLst/>
                              <a:latin typeface="Consolas" panose="020B0609020204030204" pitchFamily="49" charset="0"/>
                            </a:rPr>
                            <a:t>maxpool</a:t>
                          </a:r>
                          <a:endParaRPr 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(112,112,64)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(55,55,64)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(3,3)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endParaRPr lang="ko-KR" alt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2120897"/>
                      </a:ext>
                    </a:extLst>
                  </a:tr>
                  <a:tr h="241624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 dirty="0">
                              <a:effectLst/>
                              <a:latin typeface="Consolas" panose="020B0609020204030204" pitchFamily="49" charset="0"/>
                            </a:rPr>
                            <a:t>Residual Block</a:t>
                          </a:r>
                          <a:endParaRPr 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(55,55,64)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(55,55,256)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1×1, 64</m:t>
                                        </m:r>
                                      </m:e>
                                      <m:e>
                                        <m: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3×3, 64</m:t>
                                        </m:r>
                                      </m:e>
                                      <m:e>
                                        <m: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1×1, 256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ko-KR" alt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 b="0" i="0" u="none" strike="noStrike" dirty="0">
                              <a:effectLst/>
                              <a:latin typeface="Consolas" panose="020B0609020204030204" pitchFamily="49" charset="0"/>
                            </a:rPr>
                            <a:t>×3</a:t>
                          </a:r>
                          <a:endParaRPr lang="ko-KR" alt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39849397"/>
                      </a:ext>
                    </a:extLst>
                  </a:tr>
                  <a:tr h="29495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>
                              <a:effectLst/>
                              <a:latin typeface="Consolas" panose="020B0609020204030204" pitchFamily="49" charset="0"/>
                            </a:rPr>
                            <a:t>Identity Block</a:t>
                          </a:r>
                          <a:endParaRPr 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(55,55,256)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(28,28,512)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1×1, 128</m:t>
                                        </m:r>
                                      </m:e>
                                      <m:e>
                                        <m: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3×3, 128</m:t>
                                        </m:r>
                                      </m:e>
                                      <m:e>
                                        <m: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1×1, 512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ko-KR" alt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endParaRPr lang="ko-KR" alt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0587820"/>
                      </a:ext>
                    </a:extLst>
                  </a:tr>
                  <a:tr h="29495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>
                              <a:effectLst/>
                              <a:latin typeface="Consolas" panose="020B0609020204030204" pitchFamily="49" charset="0"/>
                            </a:rPr>
                            <a:t>Residual Block</a:t>
                          </a:r>
                          <a:endParaRPr 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(28,28,512)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(28,28,512)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1×1, 128</m:t>
                                        </m:r>
                                      </m:e>
                                      <m:e>
                                        <m: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3×3, 128</m:t>
                                        </m:r>
                                      </m:e>
                                      <m:e>
                                        <m: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1×1, 512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ko-KR" alt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 b="0" i="0" u="none" strike="noStrike" dirty="0">
                              <a:effectLst/>
                              <a:latin typeface="Consolas" panose="020B0609020204030204" pitchFamily="49" charset="0"/>
                            </a:rPr>
                            <a:t>×3</a:t>
                          </a:r>
                          <a:endParaRPr lang="ko-KR" alt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0372930"/>
                      </a:ext>
                    </a:extLst>
                  </a:tr>
                  <a:tr h="29495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>
                              <a:effectLst/>
                              <a:latin typeface="Consolas" panose="020B0609020204030204" pitchFamily="49" charset="0"/>
                            </a:rPr>
                            <a:t>Identity Block</a:t>
                          </a:r>
                          <a:endParaRPr 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(28,28,512)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(14,14,1024)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1×1, 256</m:t>
                                        </m:r>
                                      </m:e>
                                      <m:e>
                                        <m: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3×3, 256</m:t>
                                        </m:r>
                                      </m:e>
                                      <m:e>
                                        <m: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1×1, 1024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ko-KR" alt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>
                            <a:latin typeface="Consolas" panose="020B0609020204030204" pitchFamily="49" charset="0"/>
                          </a:endParaRPr>
                        </a:p>
                      </a:txBody>
                      <a:tcPr marL="49624" marR="49624" marT="24812" marB="24812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24137895"/>
                      </a:ext>
                    </a:extLst>
                  </a:tr>
                  <a:tr h="29495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>
                              <a:effectLst/>
                              <a:latin typeface="Consolas" panose="020B0609020204030204" pitchFamily="49" charset="0"/>
                            </a:rPr>
                            <a:t>Residual Block</a:t>
                          </a:r>
                          <a:endParaRPr 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(14,14,1024)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(14,14,1024)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1×1, 256</m:t>
                                        </m:r>
                                      </m:e>
                                      <m:e>
                                        <m: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3×3, 256</m:t>
                                        </m:r>
                                      </m:e>
                                      <m:e>
                                        <m: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1×1, 1024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ko-KR" alt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 b="0" i="0" u="none" strike="noStrike" dirty="0">
                              <a:effectLst/>
                              <a:latin typeface="Consolas" panose="020B0609020204030204" pitchFamily="49" charset="0"/>
                            </a:rPr>
                            <a:t>×5</a:t>
                          </a:r>
                          <a:endParaRPr lang="ko-KR" alt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3544113"/>
                      </a:ext>
                    </a:extLst>
                  </a:tr>
                  <a:tr h="29495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>
                              <a:effectLst/>
                              <a:latin typeface="Consolas" panose="020B0609020204030204" pitchFamily="49" charset="0"/>
                            </a:rPr>
                            <a:t>Identity Block</a:t>
                          </a:r>
                          <a:endParaRPr 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(14,14,1024)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(7,7,2048)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1×1, 512</m:t>
                                        </m:r>
                                      </m:e>
                                      <m:e>
                                        <m: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3×3, 512</m:t>
                                        </m:r>
                                      </m:e>
                                      <m:e>
                                        <m: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1×1, 2048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ko-KR" alt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>
                            <a:latin typeface="Consolas" panose="020B0609020204030204" pitchFamily="49" charset="0"/>
                          </a:endParaRPr>
                        </a:p>
                      </a:txBody>
                      <a:tcPr marL="49624" marR="49624" marT="24812" marB="24812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6441088"/>
                      </a:ext>
                    </a:extLst>
                  </a:tr>
                  <a:tr h="29495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>
                              <a:effectLst/>
                              <a:latin typeface="Consolas" panose="020B0609020204030204" pitchFamily="49" charset="0"/>
                            </a:rPr>
                            <a:t>Residual Block</a:t>
                          </a:r>
                          <a:endParaRPr 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(7,7,2048)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(7,7,2048)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ko-KR" sz="10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1×1, 512</m:t>
                                        </m:r>
                                      </m:e>
                                      <m:e>
                                        <m: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3×3, 512</m:t>
                                        </m:r>
                                      </m:e>
                                      <m:e>
                                        <m:r>
                                          <a:rPr lang="en-US" altLang="ko-KR" sz="10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1×1, 2048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ko-KR" alt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 b="0" i="0" u="none" strike="noStrike" dirty="0">
                              <a:effectLst/>
                              <a:latin typeface="Consolas" panose="020B0609020204030204" pitchFamily="49" charset="0"/>
                            </a:rPr>
                            <a:t>×2</a:t>
                          </a:r>
                          <a:endParaRPr lang="ko-KR" alt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32020276"/>
                      </a:ext>
                    </a:extLst>
                  </a:tr>
                  <a:tr h="134973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>
                              <a:effectLst/>
                              <a:latin typeface="Consolas" panose="020B0609020204030204" pitchFamily="49" charset="0"/>
                            </a:rPr>
                            <a:t>Average pool</a:t>
                          </a:r>
                          <a:endParaRPr 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(7,7,2048)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(1,1,2048)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 dirty="0">
                              <a:effectLst/>
                              <a:latin typeface="Consolas" panose="020B0609020204030204" pitchFamily="49" charset="0"/>
                            </a:rPr>
                            <a:t>(7,7)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 dirty="0">
                              <a:effectLst/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271617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>
                              <a:effectLst/>
                              <a:latin typeface="Consolas" panose="020B0609020204030204" pitchFamily="49" charset="0"/>
                            </a:rPr>
                            <a:t>FCN</a:t>
                          </a:r>
                          <a:endParaRPr 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(1,1,2048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(1,1,1000)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endParaRPr lang="ko-KR" alt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endParaRPr lang="ko-KR" alt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87788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>
                              <a:effectLst/>
                              <a:latin typeface="Consolas" panose="020B0609020204030204" pitchFamily="49" charset="0"/>
                            </a:rPr>
                            <a:t>softmax</a:t>
                          </a:r>
                          <a:endParaRPr 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(1,1,1000)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(1,1,1000)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endParaRPr lang="ko-KR" alt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endParaRPr lang="ko-KR" alt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211381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55D9965E-181E-44DC-ACE2-CD8C4CB1B0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5899760"/>
                  </p:ext>
                </p:extLst>
              </p:nvPr>
            </p:nvGraphicFramePr>
            <p:xfrm>
              <a:off x="1428206" y="1576873"/>
              <a:ext cx="9457510" cy="5171052"/>
            </p:xfrm>
            <a:graphic>
              <a:graphicData uri="http://schemas.openxmlformats.org/drawingml/2006/table">
                <a:tbl>
                  <a:tblPr/>
                  <a:tblGrid>
                    <a:gridCol w="1891502">
                      <a:extLst>
                        <a:ext uri="{9D8B030D-6E8A-4147-A177-3AD203B41FA5}">
                          <a16:colId xmlns:a16="http://schemas.microsoft.com/office/drawing/2014/main" val="3812710138"/>
                        </a:ext>
                      </a:extLst>
                    </a:gridCol>
                    <a:gridCol w="1891502">
                      <a:extLst>
                        <a:ext uri="{9D8B030D-6E8A-4147-A177-3AD203B41FA5}">
                          <a16:colId xmlns:a16="http://schemas.microsoft.com/office/drawing/2014/main" val="3611879207"/>
                        </a:ext>
                      </a:extLst>
                    </a:gridCol>
                    <a:gridCol w="1891502">
                      <a:extLst>
                        <a:ext uri="{9D8B030D-6E8A-4147-A177-3AD203B41FA5}">
                          <a16:colId xmlns:a16="http://schemas.microsoft.com/office/drawing/2014/main" val="1630942499"/>
                        </a:ext>
                      </a:extLst>
                    </a:gridCol>
                    <a:gridCol w="1891502">
                      <a:extLst>
                        <a:ext uri="{9D8B030D-6E8A-4147-A177-3AD203B41FA5}">
                          <a16:colId xmlns:a16="http://schemas.microsoft.com/office/drawing/2014/main" val="2844482851"/>
                        </a:ext>
                      </a:extLst>
                    </a:gridCol>
                    <a:gridCol w="1891502">
                      <a:extLst>
                        <a:ext uri="{9D8B030D-6E8A-4147-A177-3AD203B41FA5}">
                          <a16:colId xmlns:a16="http://schemas.microsoft.com/office/drawing/2014/main" val="1890845998"/>
                        </a:ext>
                      </a:extLst>
                    </a:gridCol>
                  </a:tblGrid>
                  <a:tr h="23510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ko-KR" altLang="en-US" sz="1000">
                              <a:effectLst/>
                              <a:latin typeface="Consolas" panose="020B0609020204030204" pitchFamily="49" charset="0"/>
                            </a:rPr>
                            <a:t>유형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ko-KR" altLang="en-US" sz="1000">
                              <a:effectLst/>
                              <a:latin typeface="Consolas" panose="020B0609020204030204" pitchFamily="49" charset="0"/>
                            </a:rPr>
                            <a:t>입력 크기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ko-KR" altLang="en-US" sz="1000">
                              <a:effectLst/>
                              <a:latin typeface="Consolas" panose="020B0609020204030204" pitchFamily="49" charset="0"/>
                            </a:rPr>
                            <a:t>출력 크기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ko-KR" altLang="en-US" sz="1000">
                              <a:effectLst/>
                              <a:latin typeface="Consolas" panose="020B0609020204030204" pitchFamily="49" charset="0"/>
                            </a:rPr>
                            <a:t>커널 크기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ko-KR" altLang="en-US" sz="1000" dirty="0">
                              <a:effectLst/>
                              <a:latin typeface="Consolas" panose="020B0609020204030204" pitchFamily="49" charset="0"/>
                            </a:rPr>
                            <a:t>횟수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40138495"/>
                      </a:ext>
                    </a:extLst>
                  </a:tr>
                  <a:tr h="235108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ko-KR" altLang="en-US" sz="1000" b="1">
                              <a:effectLst/>
                              <a:latin typeface="Consolas" panose="020B0609020204030204" pitchFamily="49" charset="0"/>
                            </a:rPr>
                            <a:t>입력</a:t>
                          </a:r>
                          <a:endParaRPr lang="ko-KR" alt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(224,224,3)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endParaRPr lang="ko-KR" alt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endParaRPr lang="ko-KR" alt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endParaRPr lang="ko-KR" alt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9887243"/>
                      </a:ext>
                    </a:extLst>
                  </a:tr>
                  <a:tr h="235108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>
                              <a:effectLst/>
                              <a:latin typeface="Consolas" panose="020B0609020204030204" pitchFamily="49" charset="0"/>
                            </a:rPr>
                            <a:t>Conv</a:t>
                          </a:r>
                          <a:endParaRPr 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(224,224,3)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(112,112,64)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(7,7)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endParaRPr lang="ko-KR" alt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77757060"/>
                      </a:ext>
                    </a:extLst>
                  </a:tr>
                  <a:tr h="235108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>
                              <a:effectLst/>
                              <a:latin typeface="Consolas" panose="020B0609020204030204" pitchFamily="49" charset="0"/>
                            </a:rPr>
                            <a:t>maxpool</a:t>
                          </a:r>
                          <a:endParaRPr 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(112,112,64)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(55,55,64)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(3,3)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endParaRPr lang="ko-KR" alt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2120897"/>
                      </a:ext>
                    </a:extLst>
                  </a:tr>
                  <a:tr h="501872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 dirty="0">
                              <a:effectLst/>
                              <a:latin typeface="Consolas" panose="020B0609020204030204" pitchFamily="49" charset="0"/>
                            </a:rPr>
                            <a:t>Residual Block</a:t>
                          </a:r>
                          <a:endParaRPr 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(55,55,64)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(55,55,256)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9357" t="-185542" r="-100000" b="-7445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 b="0" i="0" u="none" strike="noStrike" dirty="0">
                              <a:effectLst/>
                              <a:latin typeface="Consolas" panose="020B0609020204030204" pitchFamily="49" charset="0"/>
                            </a:rPr>
                            <a:t>×3</a:t>
                          </a:r>
                          <a:endParaRPr lang="ko-KR" alt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39849397"/>
                      </a:ext>
                    </a:extLst>
                  </a:tr>
                  <a:tr h="501872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>
                              <a:effectLst/>
                              <a:latin typeface="Consolas" panose="020B0609020204030204" pitchFamily="49" charset="0"/>
                            </a:rPr>
                            <a:t>Identity Block</a:t>
                          </a:r>
                          <a:endParaRPr 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(55,55,256)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(28,28,512)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9357" t="-289024" r="-100000" b="-6536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endParaRPr lang="ko-KR" alt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10587820"/>
                      </a:ext>
                    </a:extLst>
                  </a:tr>
                  <a:tr h="501872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>
                              <a:effectLst/>
                              <a:latin typeface="Consolas" panose="020B0609020204030204" pitchFamily="49" charset="0"/>
                            </a:rPr>
                            <a:t>Residual Block</a:t>
                          </a:r>
                          <a:endParaRPr 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(28,28,512)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(28,28,512)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9357" t="-384337" r="-100000" b="-545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 b="0" i="0" u="none" strike="noStrike" dirty="0">
                              <a:effectLst/>
                              <a:latin typeface="Consolas" panose="020B0609020204030204" pitchFamily="49" charset="0"/>
                            </a:rPr>
                            <a:t>×3</a:t>
                          </a:r>
                          <a:endParaRPr lang="ko-KR" alt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0372930"/>
                      </a:ext>
                    </a:extLst>
                  </a:tr>
                  <a:tr h="50492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>
                              <a:effectLst/>
                              <a:latin typeface="Consolas" panose="020B0609020204030204" pitchFamily="49" charset="0"/>
                            </a:rPr>
                            <a:t>Identity Block</a:t>
                          </a:r>
                          <a:endParaRPr 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(28,28,512)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(14,14,1024)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9357" t="-490244" r="-100000" b="-45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>
                            <a:latin typeface="Consolas" panose="020B0609020204030204" pitchFamily="49" charset="0"/>
                          </a:endParaRPr>
                        </a:p>
                      </a:txBody>
                      <a:tcPr marL="49624" marR="49624" marT="24812" marB="24812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24137895"/>
                      </a:ext>
                    </a:extLst>
                  </a:tr>
                  <a:tr h="50492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>
                              <a:effectLst/>
                              <a:latin typeface="Consolas" panose="020B0609020204030204" pitchFamily="49" charset="0"/>
                            </a:rPr>
                            <a:t>Residual Block</a:t>
                          </a:r>
                          <a:endParaRPr 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(14,14,1024)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(14,14,1024)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9357" t="-583133" r="-100000" b="-3469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 b="0" i="0" u="none" strike="noStrike" dirty="0">
                              <a:effectLst/>
                              <a:latin typeface="Consolas" panose="020B0609020204030204" pitchFamily="49" charset="0"/>
                            </a:rPr>
                            <a:t>×5</a:t>
                          </a:r>
                          <a:endParaRPr lang="ko-KR" alt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3544113"/>
                      </a:ext>
                    </a:extLst>
                  </a:tr>
                  <a:tr h="50492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>
                              <a:effectLst/>
                              <a:latin typeface="Consolas" panose="020B0609020204030204" pitchFamily="49" charset="0"/>
                            </a:rPr>
                            <a:t>Identity Block</a:t>
                          </a:r>
                          <a:endParaRPr 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(14,14,1024)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(7,7,2048)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9357" t="-683133" r="-100000" b="-2469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000" dirty="0">
                            <a:latin typeface="Consolas" panose="020B0609020204030204" pitchFamily="49" charset="0"/>
                          </a:endParaRPr>
                        </a:p>
                      </a:txBody>
                      <a:tcPr marL="49624" marR="49624" marT="24812" marB="24812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6441088"/>
                      </a:ext>
                    </a:extLst>
                  </a:tr>
                  <a:tr h="504920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>
                              <a:effectLst/>
                              <a:latin typeface="Consolas" panose="020B0609020204030204" pitchFamily="49" charset="0"/>
                            </a:rPr>
                            <a:t>Residual Block</a:t>
                          </a:r>
                          <a:endParaRPr 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(7,7,2048)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(7,7,2048)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9357" t="-783133" r="-100000" b="-1469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 b="0" i="0" u="none" strike="noStrike" dirty="0">
                              <a:effectLst/>
                              <a:latin typeface="Consolas" panose="020B0609020204030204" pitchFamily="49" charset="0"/>
                            </a:rPr>
                            <a:t>×2</a:t>
                          </a:r>
                          <a:endParaRPr lang="ko-KR" alt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32020276"/>
                      </a:ext>
                    </a:extLst>
                  </a:tr>
                  <a:tr h="235108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>
                              <a:effectLst/>
                              <a:latin typeface="Consolas" panose="020B0609020204030204" pitchFamily="49" charset="0"/>
                            </a:rPr>
                            <a:t>Average pool</a:t>
                          </a:r>
                          <a:endParaRPr 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(7,7,2048)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(1,1,2048)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 dirty="0">
                              <a:effectLst/>
                              <a:latin typeface="Consolas" panose="020B0609020204030204" pitchFamily="49" charset="0"/>
                            </a:rPr>
                            <a:t>(7,7)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 dirty="0">
                              <a:effectLst/>
                              <a:latin typeface="Consolas" panose="020B0609020204030204" pitchFamily="49" charset="0"/>
                            </a:rPr>
                            <a:t>1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92716174"/>
                      </a:ext>
                    </a:extLst>
                  </a:tr>
                  <a:tr h="235108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>
                              <a:effectLst/>
                              <a:latin typeface="Consolas" panose="020B0609020204030204" pitchFamily="49" charset="0"/>
                            </a:rPr>
                            <a:t>FCN</a:t>
                          </a:r>
                          <a:endParaRPr 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(1,1,2048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(1,1,1000)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endParaRPr lang="ko-KR" alt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endParaRPr lang="ko-KR" alt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88778886"/>
                      </a:ext>
                    </a:extLst>
                  </a:tr>
                  <a:tr h="235108">
                    <a:tc>
                      <a:txBody>
                        <a:bodyPr/>
                        <a:lstStyle/>
                        <a:p>
                          <a:pPr algn="l" fontAlgn="t"/>
                          <a:r>
                            <a:rPr lang="en-US" sz="1000" b="1">
                              <a:effectLst/>
                              <a:latin typeface="Consolas" panose="020B0609020204030204" pitchFamily="49" charset="0"/>
                            </a:rPr>
                            <a:t>softmax</a:t>
                          </a:r>
                          <a:endParaRPr 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(1,1,1000)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altLang="ko-KR" sz="1000">
                              <a:effectLst/>
                              <a:latin typeface="Consolas" panose="020B0609020204030204" pitchFamily="49" charset="0"/>
                            </a:rPr>
                            <a:t>(1,1,1000)</a:t>
                          </a: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endParaRPr lang="ko-KR" altLang="en-US" sz="100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>
                          <a:noFill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endParaRPr lang="ko-KR" altLang="en-US" sz="1000" dirty="0">
                            <a:effectLst/>
                            <a:latin typeface="Consolas" panose="020B0609020204030204" pitchFamily="49" charset="0"/>
                          </a:endParaRPr>
                        </a:p>
                      </a:txBody>
                      <a:tcPr marL="41354" marR="41354" marT="41354" marB="41354" anchor="ctr">
                        <a:lnL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DDDDD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2113816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4F89C124-BE3B-4012-8B7A-F6241B173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5" y="1541550"/>
            <a:ext cx="9753602" cy="531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75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DB709-2CA5-42C5-B0BB-CF34F5AB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CDAECA-6753-4544-B1D1-DC44F84B3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ResNet50 </a:t>
            </a:r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첫번째</a:t>
            </a:r>
            <a:r>
              <a:rPr lang="en-US" altLang="ko-KR" dirty="0"/>
              <a:t> </a:t>
            </a:r>
            <a:r>
              <a:rPr lang="ko-KR" altLang="en-US" dirty="0"/>
              <a:t>레이어의 </a:t>
            </a:r>
            <a:r>
              <a:rPr lang="en-US" altLang="ko-KR" dirty="0"/>
              <a:t>7x7 </a:t>
            </a:r>
            <a:r>
              <a:rPr lang="ko-KR" altLang="en-US" dirty="0"/>
              <a:t>필터 크기를 제외하고 모든 </a:t>
            </a:r>
            <a:r>
              <a:rPr lang="ko-KR" altLang="en-US" dirty="0" err="1"/>
              <a:t>컨볼루션</a:t>
            </a:r>
            <a:r>
              <a:rPr lang="ko-KR" altLang="en-US" dirty="0"/>
              <a:t> 연산에 </a:t>
            </a:r>
            <a:r>
              <a:rPr lang="en-US" altLang="ko-KR" dirty="0"/>
              <a:t>3x3</a:t>
            </a:r>
            <a:r>
              <a:rPr lang="ko-KR" altLang="en-US" dirty="0"/>
              <a:t> 이하의 필터크기 사용</a:t>
            </a:r>
            <a:endParaRPr lang="en-US" altLang="ko-KR" dirty="0"/>
          </a:p>
          <a:p>
            <a:pPr lvl="1"/>
            <a:r>
              <a:rPr lang="ko-KR" altLang="en-US" dirty="0"/>
              <a:t>특성 </a:t>
            </a:r>
            <a:r>
              <a:rPr lang="ko-KR" altLang="en-US" dirty="0" err="1"/>
              <a:t>맵이</a:t>
            </a:r>
            <a:r>
              <a:rPr lang="ko-KR" altLang="en-US" dirty="0"/>
              <a:t> 반으로 줄어들면</a:t>
            </a:r>
            <a:r>
              <a:rPr lang="en-US" altLang="ko-KR" dirty="0"/>
              <a:t>, </a:t>
            </a:r>
            <a:r>
              <a:rPr lang="ko-KR" altLang="en-US" dirty="0"/>
              <a:t>개수가 </a:t>
            </a:r>
            <a:r>
              <a:rPr lang="en-US" altLang="ko-KR" dirty="0"/>
              <a:t>2</a:t>
            </a:r>
            <a:r>
              <a:rPr lang="ko-KR" altLang="en-US" dirty="0"/>
              <a:t>개로 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Identity Block</a:t>
            </a:r>
            <a:r>
              <a:rPr lang="ko-KR" altLang="en-US" dirty="0"/>
              <a:t>이 사용되어야 하므로</a:t>
            </a:r>
            <a:r>
              <a:rPr lang="en-US" altLang="ko-KR" dirty="0"/>
              <a:t>..</a:t>
            </a:r>
          </a:p>
          <a:p>
            <a:pPr lvl="1"/>
            <a:r>
              <a:rPr lang="en-US" altLang="ko-KR" dirty="0"/>
              <a:t>Pooling</a:t>
            </a:r>
            <a:r>
              <a:rPr lang="ko-KR" altLang="en-US" dirty="0"/>
              <a:t>은 거의 사용하지 않고 </a:t>
            </a:r>
            <a:r>
              <a:rPr lang="ko-KR" altLang="en-US" dirty="0" err="1"/>
              <a:t>컨볼루션</a:t>
            </a:r>
            <a:r>
              <a:rPr lang="ko-KR" altLang="en-US" dirty="0"/>
              <a:t> 연산의 </a:t>
            </a:r>
            <a:r>
              <a:rPr lang="en-US" altLang="ko-KR" dirty="0"/>
              <a:t>Stride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로 하여 크기를 줄인다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특성 </a:t>
            </a:r>
            <a:r>
              <a:rPr lang="ko-KR" altLang="en-US" dirty="0" err="1"/>
              <a:t>맵이</a:t>
            </a:r>
            <a:r>
              <a:rPr lang="ko-KR" altLang="en-US" dirty="0"/>
              <a:t> 반으로 줄어들면 </a:t>
            </a:r>
            <a:r>
              <a:rPr lang="en-US" altLang="ko-KR" dirty="0"/>
              <a:t>Identity Block</a:t>
            </a:r>
            <a:r>
              <a:rPr lang="ko-KR" altLang="en-US" dirty="0"/>
              <a:t>에서 </a:t>
            </a:r>
            <a:r>
              <a:rPr lang="en-US" altLang="ko-KR" dirty="0"/>
              <a:t>1x1 </a:t>
            </a:r>
            <a:r>
              <a:rPr lang="ko-KR" altLang="en-US" dirty="0" err="1"/>
              <a:t>컨볼루션</a:t>
            </a:r>
            <a:r>
              <a:rPr lang="ko-KR" altLang="en-US" dirty="0"/>
              <a:t> 연산을 </a:t>
            </a:r>
            <a:r>
              <a:rPr lang="en-US" altLang="ko-KR" dirty="0"/>
              <a:t>stride 2</a:t>
            </a:r>
            <a:r>
              <a:rPr lang="ko-KR" altLang="en-US" dirty="0"/>
              <a:t>로 하여 특성 맵 크기와 맞춘 다음 더한다</a:t>
            </a:r>
            <a:r>
              <a:rPr lang="en-US" altLang="ko-KR" dirty="0"/>
              <a:t>. (:= </a:t>
            </a:r>
            <a:r>
              <a:rPr lang="ko-KR" altLang="en-US" dirty="0" err="1"/>
              <a:t>프로젝션</a:t>
            </a:r>
            <a:r>
              <a:rPr lang="ko-KR" altLang="en-US" dirty="0"/>
              <a:t> </a:t>
            </a:r>
            <a:r>
              <a:rPr lang="ko-KR" altLang="en-US" dirty="0" err="1"/>
              <a:t>숏컷</a:t>
            </a:r>
            <a:r>
              <a:rPr lang="en-US" altLang="ko-KR" dirty="0"/>
              <a:t>; Projection shortcut)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병목레이어</a:t>
            </a:r>
            <a:endParaRPr lang="en-US" altLang="ko-KR" dirty="0"/>
          </a:p>
          <a:p>
            <a:pPr lvl="2"/>
            <a:r>
              <a:rPr lang="en-US" altLang="ko-KR" dirty="0"/>
              <a:t>Residual Block</a:t>
            </a:r>
            <a:r>
              <a:rPr lang="ko-KR" altLang="en-US" dirty="0"/>
              <a:t>내에 </a:t>
            </a:r>
            <a:r>
              <a:rPr lang="en-US" altLang="ko-KR" dirty="0"/>
              <a:t>1x1, 3x3, 1x1 </a:t>
            </a:r>
            <a:r>
              <a:rPr lang="ko-KR" altLang="en-US" dirty="0" err="1"/>
              <a:t>컨볼루션</a:t>
            </a:r>
            <a:r>
              <a:rPr lang="ko-KR" altLang="en-US" dirty="0"/>
              <a:t> 연산을 쌓는다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1x1 </a:t>
            </a:r>
            <a:r>
              <a:rPr lang="ko-KR" altLang="en-US" dirty="0"/>
              <a:t>연산 후</a:t>
            </a:r>
            <a:r>
              <a:rPr lang="en-US" altLang="ko-KR" dirty="0"/>
              <a:t>, 3x3 </a:t>
            </a:r>
            <a:r>
              <a:rPr lang="ko-KR" altLang="en-US" dirty="0"/>
              <a:t>연산</a:t>
            </a:r>
            <a:r>
              <a:rPr lang="en-US" altLang="ko-KR" dirty="0"/>
              <a:t>, </a:t>
            </a:r>
            <a:r>
              <a:rPr lang="ko-KR" altLang="en-US" dirty="0"/>
              <a:t>그리고 마지막으로 </a:t>
            </a:r>
            <a:r>
              <a:rPr lang="en-US" altLang="ko-KR" dirty="0"/>
              <a:t>1x1</a:t>
            </a:r>
            <a:r>
              <a:rPr lang="ko-KR" altLang="en-US" dirty="0"/>
              <a:t>연산으로 차원을 늘려주는 역할을 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 과정이 </a:t>
            </a:r>
            <a:r>
              <a:rPr lang="ko-KR" altLang="en-US" dirty="0" err="1"/>
              <a:t>병목같다</a:t>
            </a:r>
            <a:r>
              <a:rPr lang="ko-KR" altLang="en-US" dirty="0"/>
              <a:t> 하여 </a:t>
            </a:r>
            <a:r>
              <a:rPr lang="ko-KR" altLang="en-US" dirty="0" err="1"/>
              <a:t>병목레이어라</a:t>
            </a:r>
            <a:r>
              <a:rPr lang="ko-KR" altLang="en-US" dirty="0"/>
              <a:t>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C3A18B-72F8-455F-940B-2AFDD8561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46413A-6261-427A-B6CE-013F42235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953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iro.medium.com/max/700/1*DBXf6dzNB78QPHGDofHA4Q.png">
            <a:extLst>
              <a:ext uri="{FF2B5EF4-FFF2-40B4-BE49-F238E27FC236}">
                <a16:creationId xmlns:a16="http://schemas.microsoft.com/office/drawing/2014/main" id="{F5205989-0A94-4C29-BA25-47FCC5690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987" y="2536780"/>
            <a:ext cx="66675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268D25-32AC-4917-A974-DA48A549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ILSVRC</a:t>
            </a:r>
            <a:r>
              <a:rPr lang="ko-KR" altLang="en-US" dirty="0"/>
              <a:t> 성능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C72B57-0137-4F6F-BDD8-B96813237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주요 </a:t>
            </a:r>
            <a:r>
              <a:rPr lang="en-US" altLang="ko-KR" dirty="0"/>
              <a:t>CNN </a:t>
            </a:r>
            <a:r>
              <a:rPr lang="ko-KR" altLang="en-US" dirty="0"/>
              <a:t>성능 비교 </a:t>
            </a:r>
            <a:endParaRPr lang="en-US" altLang="ko-KR" dirty="0"/>
          </a:p>
          <a:p>
            <a:pPr lvl="1"/>
            <a:r>
              <a:rPr lang="en-US" altLang="ko-KR" dirty="0"/>
              <a:t>ILSVRC; ImageNet Large Scale Visual Recognition Challenge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34A580-1ABC-49D7-9159-7BCE36C4B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036CBF-F0E8-40F0-9AB1-780ED475C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258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C39C6-8AF9-4656-9D35-DE80BA016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RCNN (Region based CNN)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4D6FE1-FE2B-4346-AD8A-4FC6E4D67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</a:p>
          <a:p>
            <a:pPr lvl="1"/>
            <a:r>
              <a:rPr lang="ko-KR" altLang="en-US" dirty="0"/>
              <a:t>입력 영상에서 영상 내 존재하는 모든 카테고리에 대해 </a:t>
            </a:r>
            <a:r>
              <a:rPr lang="en-US" altLang="ko-KR" dirty="0"/>
              <a:t>classification</a:t>
            </a:r>
            <a:r>
              <a:rPr lang="ko-KR" altLang="en-US" dirty="0"/>
              <a:t>과 </a:t>
            </a:r>
            <a:r>
              <a:rPr lang="en-US" altLang="ko-KR" dirty="0"/>
              <a:t>localization</a:t>
            </a:r>
            <a:r>
              <a:rPr lang="ko-KR" altLang="en-US" dirty="0"/>
              <a:t>을 수행</a:t>
            </a:r>
            <a:endParaRPr lang="en-US" altLang="ko-KR" dirty="0"/>
          </a:p>
          <a:p>
            <a:pPr lvl="1"/>
            <a:r>
              <a:rPr lang="ko-KR" altLang="en-US" dirty="0"/>
              <a:t>입력 영상에 따라 물체의 개수가 일정하지 않고</a:t>
            </a:r>
            <a:r>
              <a:rPr lang="en-US" altLang="ko-KR" dirty="0"/>
              <a:t>, [0, N]</a:t>
            </a:r>
            <a:r>
              <a:rPr lang="ko-KR" altLang="en-US" dirty="0"/>
              <a:t>개이므로</a:t>
            </a:r>
            <a:r>
              <a:rPr lang="en-US" altLang="ko-KR" dirty="0"/>
              <a:t>, </a:t>
            </a:r>
            <a:r>
              <a:rPr lang="ko-KR" altLang="en-US" dirty="0"/>
              <a:t>어려움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Naïve</a:t>
            </a:r>
            <a:r>
              <a:rPr lang="ko-KR" altLang="en-US" dirty="0"/>
              <a:t> </a:t>
            </a:r>
            <a:r>
              <a:rPr lang="en-US" altLang="ko-KR" dirty="0"/>
              <a:t>approach</a:t>
            </a:r>
          </a:p>
          <a:p>
            <a:pPr lvl="2"/>
            <a:r>
              <a:rPr lang="ko-KR" altLang="en-US" dirty="0"/>
              <a:t>물체가 존재할 수 있는 모든 </a:t>
            </a:r>
            <a:r>
              <a:rPr lang="en-US" altLang="ko-KR" dirty="0"/>
              <a:t>window</a:t>
            </a:r>
            <a:r>
              <a:rPr lang="ko-KR" altLang="en-US" dirty="0"/>
              <a:t>를 갖고 탐색 </a:t>
            </a:r>
            <a:r>
              <a:rPr lang="en-US" altLang="ko-KR" dirty="0"/>
              <a:t>-&gt; sliding window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2"/>
            <a:r>
              <a:rPr lang="ko-KR" altLang="en-US" dirty="0"/>
              <a:t>탐색해야</a:t>
            </a:r>
            <a:r>
              <a:rPr lang="en-US" altLang="ko-KR" dirty="0"/>
              <a:t> </a:t>
            </a:r>
            <a:r>
              <a:rPr lang="ko-KR" altLang="en-US" dirty="0"/>
              <a:t>하는 영역의 수가 굉장히 많기 때문에</a:t>
            </a:r>
            <a:r>
              <a:rPr lang="en-US" altLang="ko-KR" dirty="0"/>
              <a:t>, </a:t>
            </a:r>
            <a:r>
              <a:rPr lang="ko-KR" altLang="en-US" dirty="0"/>
              <a:t>연산 시간이 오래 걸림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Region Proposals</a:t>
            </a:r>
          </a:p>
          <a:p>
            <a:pPr lvl="2"/>
            <a:r>
              <a:rPr lang="en-US" altLang="ko-KR" dirty="0"/>
              <a:t>Sliding window </a:t>
            </a:r>
            <a:r>
              <a:rPr lang="ko-KR" altLang="en-US" dirty="0"/>
              <a:t>방식의 비효율성을 개선하기 위해</a:t>
            </a:r>
            <a:r>
              <a:rPr lang="en-US" altLang="ko-KR" dirty="0"/>
              <a:t>, </a:t>
            </a:r>
            <a:r>
              <a:rPr lang="ko-KR" altLang="en-US" dirty="0"/>
              <a:t>후보영역을 지정</a:t>
            </a:r>
            <a:endParaRPr lang="en-US" altLang="ko-KR" dirty="0"/>
          </a:p>
          <a:p>
            <a:pPr lvl="2"/>
            <a:r>
              <a:rPr lang="ko-KR" altLang="en-US" dirty="0"/>
              <a:t>입력 영상에서 </a:t>
            </a:r>
            <a:r>
              <a:rPr lang="en-US" altLang="ko-KR" dirty="0"/>
              <a:t>‘</a:t>
            </a:r>
            <a:r>
              <a:rPr lang="ko-KR" altLang="en-US" dirty="0"/>
              <a:t>물체가 있을 법한</a:t>
            </a:r>
            <a:r>
              <a:rPr lang="en-US" altLang="ko-KR" dirty="0"/>
              <a:t>’ </a:t>
            </a:r>
            <a:r>
              <a:rPr lang="ko-KR" altLang="en-US" dirty="0"/>
              <a:t>영역을 찾아내는 알고리즘</a:t>
            </a:r>
            <a:endParaRPr lang="en-US" altLang="ko-KR" dirty="0"/>
          </a:p>
          <a:p>
            <a:pPr lvl="2"/>
            <a:r>
              <a:rPr lang="en-US" altLang="ko-KR" dirty="0"/>
              <a:t>Selective</a:t>
            </a:r>
            <a:r>
              <a:rPr lang="ko-KR" altLang="en-US" dirty="0"/>
              <a:t> </a:t>
            </a:r>
            <a:r>
              <a:rPr lang="en-US" altLang="ko-KR" dirty="0"/>
              <a:t>search</a:t>
            </a:r>
            <a:r>
              <a:rPr lang="ko-KR" altLang="en-US" dirty="0"/>
              <a:t>와 </a:t>
            </a:r>
            <a:r>
              <a:rPr lang="en-US" altLang="ko-KR" dirty="0"/>
              <a:t>edge boxes </a:t>
            </a:r>
            <a:r>
              <a:rPr lang="ko-KR" altLang="en-US" dirty="0"/>
              <a:t>방식이 가장 우수하다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0BD4CC4-7D23-45EB-B4F5-E4C4708F8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8309AE-AA81-4EF7-A1FE-FF5B8267F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18434" name="Picture 2" descr="figure6.gif (500Ã209) 2017-05-25 16-40-24">
            <a:extLst>
              <a:ext uri="{FF2B5EF4-FFF2-40B4-BE49-F238E27FC236}">
                <a16:creationId xmlns:a16="http://schemas.microsoft.com/office/drawing/2014/main" id="{68955571-58C3-479D-B87C-F34C3EB00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526" y="2524125"/>
            <a:ext cx="235267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949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2995A-522A-4345-A4D5-CCE24694C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7A1858-5FD6-427D-849B-BDDBA750C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</a:p>
          <a:p>
            <a:pPr lvl="1"/>
            <a:r>
              <a:rPr lang="en-US" altLang="ko-KR" dirty="0"/>
              <a:t>Region Proposal + Convolutional Neural Network</a:t>
            </a:r>
          </a:p>
          <a:p>
            <a:pPr lvl="1"/>
            <a:r>
              <a:rPr lang="en-US" altLang="ko-KR" dirty="0"/>
              <a:t>R-CNN</a:t>
            </a:r>
            <a:r>
              <a:rPr lang="ko-KR" altLang="en-US" dirty="0"/>
              <a:t>은 </a:t>
            </a:r>
            <a:r>
              <a:rPr lang="en-US" altLang="ko-KR" dirty="0"/>
              <a:t>Image classification</a:t>
            </a:r>
            <a:r>
              <a:rPr lang="ko-KR" altLang="en-US" dirty="0"/>
              <a:t>을 수행하는 </a:t>
            </a:r>
            <a:r>
              <a:rPr lang="en-US" altLang="ko-KR" dirty="0"/>
              <a:t>CNN</a:t>
            </a:r>
            <a:r>
              <a:rPr lang="ko-KR" altLang="en-US" dirty="0"/>
              <a:t>과 물체가 존재할 영역을 제안하는 </a:t>
            </a:r>
            <a:r>
              <a:rPr lang="en-US" altLang="ko-KR" dirty="0"/>
              <a:t>region proposal </a:t>
            </a:r>
            <a:r>
              <a:rPr lang="ko-KR" altLang="en-US" dirty="0"/>
              <a:t>알고리즘을 연결하여 높은 성능의 </a:t>
            </a:r>
            <a:r>
              <a:rPr lang="en-US" altLang="ko-KR" dirty="0"/>
              <a:t>object detection </a:t>
            </a:r>
            <a:r>
              <a:rPr lang="ko-KR" altLang="en-US" dirty="0"/>
              <a:t>결과를 나타낸다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88000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이미지를 입력 받는다</a:t>
            </a:r>
            <a:r>
              <a:rPr lang="en-US" altLang="ko-KR" dirty="0"/>
              <a:t>.</a:t>
            </a:r>
          </a:p>
          <a:p>
            <a:pPr marL="28800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이미지로부터 약 </a:t>
            </a:r>
            <a:r>
              <a:rPr lang="en-US" altLang="ko-KR" dirty="0"/>
              <a:t>2,000</a:t>
            </a:r>
            <a:r>
              <a:rPr lang="ko-KR" altLang="en-US" dirty="0"/>
              <a:t>개 가량의 </a:t>
            </a:r>
            <a:r>
              <a:rPr lang="en-US" altLang="ko-KR" dirty="0"/>
              <a:t>region proposal</a:t>
            </a:r>
            <a:r>
              <a:rPr lang="ko-KR" altLang="en-US" dirty="0"/>
              <a:t>을 추출 </a:t>
            </a:r>
            <a:r>
              <a:rPr lang="en-US" altLang="ko-KR" dirty="0"/>
              <a:t>(Selective Search)</a:t>
            </a:r>
          </a:p>
          <a:p>
            <a:pPr marL="288000" lvl="1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각 </a:t>
            </a:r>
            <a:r>
              <a:rPr lang="en-US" altLang="ko-KR" dirty="0"/>
              <a:t>region proposal </a:t>
            </a:r>
            <a:r>
              <a:rPr lang="ko-KR" altLang="en-US" dirty="0"/>
              <a:t>영역을 이미지로부터 잘라내고</a:t>
            </a:r>
            <a:r>
              <a:rPr lang="en-US" altLang="ko-KR" dirty="0"/>
              <a:t>(cropping), </a:t>
            </a:r>
            <a:r>
              <a:rPr lang="ko-KR" altLang="en-US" dirty="0"/>
              <a:t>동일한 크기로 만든 후</a:t>
            </a:r>
            <a:r>
              <a:rPr lang="en-US" altLang="ko-KR" dirty="0"/>
              <a:t>(warping), CNN</a:t>
            </a:r>
            <a:r>
              <a:rPr lang="ko-KR" altLang="en-US" dirty="0"/>
              <a:t>을 활용해 특징을 추출한다</a:t>
            </a:r>
            <a:r>
              <a:rPr lang="en-US" altLang="ko-KR" dirty="0"/>
              <a:t>.</a:t>
            </a:r>
          </a:p>
          <a:p>
            <a:pPr marL="288000" lvl="1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추출된 특징을 이용하여 </a:t>
            </a:r>
            <a:r>
              <a:rPr lang="en-US" altLang="ko-KR" dirty="0"/>
              <a:t>classification</a:t>
            </a:r>
            <a:r>
              <a:rPr lang="ko-KR" altLang="en-US" dirty="0"/>
              <a:t>을 수행한다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1BF32D-28A1-4C1D-9E9E-C6B22B63C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D5F181-D20E-476F-9AC9-75B8AE55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9458" name="Picture 2" descr="20170525 Research seminar - Google Slides 2017-05-25 18-27-11.png">
            <a:extLst>
              <a:ext uri="{FF2B5EF4-FFF2-40B4-BE49-F238E27FC236}">
                <a16:creationId xmlns:a16="http://schemas.microsoft.com/office/drawing/2014/main" id="{492327A1-5C35-4871-8E5B-9B84F4941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807" y="2610803"/>
            <a:ext cx="621982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488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2995A-522A-4345-A4D5-CCE24694C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7A1858-5FD6-427D-849B-BDDBA750C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</a:p>
          <a:p>
            <a:pPr lvl="1"/>
            <a:r>
              <a:rPr lang="en-US" altLang="ko-KR" dirty="0"/>
              <a:t>R-CNN</a:t>
            </a:r>
            <a:r>
              <a:rPr lang="ko-KR" altLang="en-US" dirty="0"/>
              <a:t>은 </a:t>
            </a:r>
            <a:r>
              <a:rPr lang="en-US" altLang="ko-KR" dirty="0"/>
              <a:t>localization</a:t>
            </a:r>
            <a:r>
              <a:rPr lang="ko-KR" altLang="en-US" dirty="0"/>
              <a:t>에서 성능의 취약함이 나타난다</a:t>
            </a:r>
            <a:endParaRPr lang="en-US" altLang="ko-KR" dirty="0"/>
          </a:p>
          <a:p>
            <a:pPr lvl="2"/>
            <a:r>
              <a:rPr lang="en-US" altLang="ko-KR" dirty="0"/>
              <a:t>CNN</a:t>
            </a:r>
            <a:r>
              <a:rPr lang="ko-KR" altLang="en-US" dirty="0"/>
              <a:t>이 어느 정도 </a:t>
            </a:r>
            <a:r>
              <a:rPr lang="en-US" altLang="ko-KR" dirty="0"/>
              <a:t>positional invariance </a:t>
            </a:r>
            <a:r>
              <a:rPr lang="ko-KR" altLang="en-US" dirty="0"/>
              <a:t>특성이 있기 때문 </a:t>
            </a:r>
            <a:r>
              <a:rPr lang="en-US" altLang="ko-KR" dirty="0"/>
              <a:t>(authors of R-CNN paper)</a:t>
            </a:r>
          </a:p>
          <a:p>
            <a:pPr lvl="2"/>
            <a:r>
              <a:rPr lang="ko-KR" altLang="en-US" dirty="0"/>
              <a:t>즉</a:t>
            </a:r>
            <a:r>
              <a:rPr lang="en-US" altLang="ko-KR" dirty="0"/>
              <a:t>, region proposal </a:t>
            </a:r>
            <a:r>
              <a:rPr lang="ko-KR" altLang="en-US" dirty="0"/>
              <a:t>내에 물체가 중앙이 아닌 다른 위치에 있어도 높은 </a:t>
            </a:r>
            <a:r>
              <a:rPr lang="en-US" altLang="ko-KR" dirty="0"/>
              <a:t>classification</a:t>
            </a:r>
            <a:r>
              <a:rPr lang="ko-KR" altLang="en-US" dirty="0"/>
              <a:t> </a:t>
            </a:r>
            <a:r>
              <a:rPr lang="en-US" altLang="ko-KR" dirty="0"/>
              <a:t>score</a:t>
            </a:r>
            <a:r>
              <a:rPr lang="ko-KR" altLang="en-US" dirty="0"/>
              <a:t>를 제공</a:t>
            </a:r>
            <a:endParaRPr lang="en-US" altLang="ko-KR" dirty="0"/>
          </a:p>
          <a:p>
            <a:pPr lvl="2"/>
            <a:r>
              <a:rPr lang="ko-KR" altLang="en-US" dirty="0"/>
              <a:t>이 문제를 해결하기 위해 </a:t>
            </a:r>
            <a:r>
              <a:rPr lang="en-US" altLang="ko-KR" dirty="0"/>
              <a:t>bounding-box regression</a:t>
            </a:r>
            <a:r>
              <a:rPr lang="ko-KR" altLang="en-US" dirty="0"/>
              <a:t>을 제안함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Bounding-box regressor</a:t>
            </a:r>
            <a:r>
              <a:rPr lang="ko-KR" altLang="en-US" dirty="0"/>
              <a:t>의 학습 목표는 </a:t>
            </a:r>
            <a:r>
              <a:rPr lang="en-US" altLang="ko-KR" dirty="0"/>
              <a:t>region proposal P</a:t>
            </a:r>
            <a:r>
              <a:rPr lang="ko-KR" altLang="en-US" dirty="0"/>
              <a:t>와 정답</a:t>
            </a:r>
            <a:r>
              <a:rPr lang="en-US" altLang="ko-KR" dirty="0"/>
              <a:t> </a:t>
            </a:r>
            <a:r>
              <a:rPr lang="ko-KR" altLang="en-US" dirty="0"/>
              <a:t>위치 </a:t>
            </a:r>
            <a:r>
              <a:rPr lang="en-US" altLang="ko-KR" dirty="0"/>
              <a:t>G</a:t>
            </a:r>
            <a:r>
              <a:rPr lang="ko-KR" altLang="en-US" dirty="0"/>
              <a:t>가 존재할 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P</a:t>
            </a:r>
            <a:r>
              <a:rPr lang="ko-KR" altLang="en-US" dirty="0"/>
              <a:t>를 </a:t>
            </a:r>
            <a:r>
              <a:rPr lang="en-US" altLang="ko-KR" dirty="0"/>
              <a:t>G</a:t>
            </a:r>
            <a:r>
              <a:rPr lang="ko-KR" altLang="en-US" dirty="0"/>
              <a:t>로 </a:t>
            </a:r>
            <a:r>
              <a:rPr lang="en-US" altLang="ko-KR" dirty="0"/>
              <a:t>mapping</a:t>
            </a:r>
            <a:r>
              <a:rPr lang="ko-KR" altLang="en-US" dirty="0"/>
              <a:t>할 수 있는 변환을 학습하는 것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이미지 </a:t>
            </a:r>
            <a:r>
              <a:rPr lang="en-US" altLang="ko-KR" dirty="0"/>
              <a:t>1</a:t>
            </a:r>
            <a:r>
              <a:rPr lang="ko-KR" altLang="en-US" dirty="0"/>
              <a:t>장 당 </a:t>
            </a:r>
            <a:r>
              <a:rPr lang="en-US" altLang="ko-KR" dirty="0"/>
              <a:t>region proposal </a:t>
            </a:r>
            <a:r>
              <a:rPr lang="ko-KR" altLang="en-US" dirty="0"/>
              <a:t>개수 만큼의 </a:t>
            </a:r>
            <a:r>
              <a:rPr lang="en-US" altLang="ko-KR" dirty="0"/>
              <a:t>CNN</a:t>
            </a:r>
            <a:r>
              <a:rPr lang="ko-KR" altLang="en-US" dirty="0"/>
              <a:t>을 수행하므로</a:t>
            </a:r>
            <a:r>
              <a:rPr lang="en-US" altLang="ko-KR" dirty="0"/>
              <a:t>, inference</a:t>
            </a:r>
            <a:r>
              <a:rPr lang="ko-KR" altLang="en-US" dirty="0"/>
              <a:t>가 굉장히 느리다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학습 과정이 복합하게 여러 </a:t>
            </a:r>
            <a:r>
              <a:rPr lang="en-US" altLang="ko-KR" dirty="0"/>
              <a:t>stage</a:t>
            </a:r>
            <a:r>
              <a:rPr lang="ko-KR" altLang="en-US" dirty="0"/>
              <a:t>를 거쳐야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1BF32D-28A1-4C1D-9E9E-C6B22B63C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D5F181-D20E-476F-9AC9-75B8AE55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0482" name="Picture 2" descr="20170525 Research seminar - Google Slides 2017-05-26 11-57-37">
            <a:extLst>
              <a:ext uri="{FF2B5EF4-FFF2-40B4-BE49-F238E27FC236}">
                <a16:creationId xmlns:a16="http://schemas.microsoft.com/office/drawing/2014/main" id="{FCA0809F-ADDC-4AAD-9A40-457EC66BF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890" y="2919043"/>
            <a:ext cx="24003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245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0C59D-7F97-416F-BDD8-4154E9FB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D8020A-8545-4A3C-8DCE-989F66592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</a:p>
          <a:p>
            <a:pPr lvl="1"/>
            <a:r>
              <a:rPr lang="en-US" altLang="ko-KR" dirty="0"/>
              <a:t>R-CNN</a:t>
            </a:r>
            <a:r>
              <a:rPr lang="ko-KR" altLang="en-US" dirty="0"/>
              <a:t>의 단점인 </a:t>
            </a:r>
            <a:r>
              <a:rPr lang="en-US" altLang="ko-KR" dirty="0"/>
              <a:t>‘</a:t>
            </a:r>
            <a:r>
              <a:rPr lang="ko-KR" altLang="en-US" dirty="0"/>
              <a:t>속도</a:t>
            </a:r>
            <a:r>
              <a:rPr lang="en-US" altLang="ko-KR" dirty="0"/>
              <a:t>’</a:t>
            </a:r>
            <a:r>
              <a:rPr lang="ko-KR" altLang="en-US" dirty="0"/>
              <a:t>를 개선하기 위한 연구</a:t>
            </a:r>
            <a:endParaRPr lang="en-US" altLang="ko-KR" dirty="0"/>
          </a:p>
          <a:p>
            <a:pPr lvl="1"/>
            <a:r>
              <a:rPr lang="en-US" altLang="ko-KR" dirty="0"/>
              <a:t>R-CNN</a:t>
            </a:r>
            <a:r>
              <a:rPr lang="ko-KR" altLang="en-US" dirty="0"/>
              <a:t>에서는 하나의 영상에 </a:t>
            </a:r>
            <a:r>
              <a:rPr lang="en-US" altLang="ko-KR" dirty="0"/>
              <a:t>2,000</a:t>
            </a:r>
            <a:r>
              <a:rPr lang="ko-KR" altLang="en-US" dirty="0"/>
              <a:t>개의 </a:t>
            </a:r>
            <a:r>
              <a:rPr lang="en-US" altLang="ko-KR" dirty="0"/>
              <a:t>region</a:t>
            </a:r>
            <a:r>
              <a:rPr lang="ko-KR" altLang="en-US" dirty="0"/>
              <a:t>이 존재하면</a:t>
            </a:r>
            <a:r>
              <a:rPr lang="en-US" altLang="ko-KR" dirty="0"/>
              <a:t>, 2,000</a:t>
            </a:r>
            <a:r>
              <a:rPr lang="ko-KR" altLang="en-US" dirty="0"/>
              <a:t>번의 </a:t>
            </a:r>
            <a:r>
              <a:rPr lang="en-US" altLang="ko-KR" dirty="0"/>
              <a:t>CNN</a:t>
            </a:r>
            <a:r>
              <a:rPr lang="ko-KR" altLang="en-US" dirty="0"/>
              <a:t>연산을 수행해야 함</a:t>
            </a:r>
            <a:endParaRPr lang="en-US" altLang="ko-KR" dirty="0"/>
          </a:p>
          <a:p>
            <a:pPr lvl="1"/>
            <a:r>
              <a:rPr lang="ko-KR" altLang="en-US" dirty="0"/>
              <a:t>이러한 비효율성을 개선하기 위해 </a:t>
            </a:r>
            <a:r>
              <a:rPr lang="en-US" altLang="ko-KR" dirty="0"/>
              <a:t>feature map level</a:t>
            </a:r>
            <a:r>
              <a:rPr lang="ko-KR" altLang="en-US" dirty="0"/>
              <a:t>에서의 </a:t>
            </a:r>
            <a:r>
              <a:rPr lang="en-US" altLang="ko-KR" dirty="0"/>
              <a:t>cropping</a:t>
            </a:r>
            <a:r>
              <a:rPr lang="ko-KR" altLang="en-US" dirty="0"/>
              <a:t>을 수행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Classification</a:t>
            </a:r>
            <a:r>
              <a:rPr lang="ko-KR" altLang="en-US" dirty="0"/>
              <a:t>을 수행할 때에는</a:t>
            </a:r>
            <a:r>
              <a:rPr lang="en-US" altLang="ko-KR" dirty="0"/>
              <a:t>, </a:t>
            </a:r>
            <a:r>
              <a:rPr lang="ko-KR" altLang="en-US" dirty="0"/>
              <a:t>보통 </a:t>
            </a:r>
            <a:r>
              <a:rPr lang="en-US" altLang="ko-KR" dirty="0"/>
              <a:t>feature</a:t>
            </a:r>
            <a:r>
              <a:rPr lang="ko-KR" altLang="en-US" dirty="0"/>
              <a:t>크기가 각 </a:t>
            </a:r>
            <a:r>
              <a:rPr lang="en-US" altLang="ko-KR" dirty="0"/>
              <a:t>example</a:t>
            </a:r>
            <a:r>
              <a:rPr lang="ko-KR" altLang="en-US" dirty="0"/>
              <a:t>마다 동일해야 함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R-CNN</a:t>
            </a:r>
            <a:r>
              <a:rPr lang="ko-KR" altLang="en-US" dirty="0"/>
              <a:t>의 </a:t>
            </a:r>
            <a:r>
              <a:rPr lang="en-US" altLang="ko-KR" dirty="0"/>
              <a:t>warping</a:t>
            </a:r>
            <a:r>
              <a:rPr lang="ko-KR" altLang="en-US" dirty="0"/>
              <a:t>은 정보의 손실이 나타날 수 있으므로 다른 방법인 </a:t>
            </a:r>
            <a:r>
              <a:rPr lang="en-US" altLang="ko-KR" dirty="0"/>
              <a:t>SPP</a:t>
            </a:r>
            <a:r>
              <a:rPr lang="ko-KR" altLang="en-US" dirty="0"/>
              <a:t>와 </a:t>
            </a:r>
            <a:r>
              <a:rPr lang="en-US" altLang="ko-KR" dirty="0"/>
              <a:t>ROI Pooling</a:t>
            </a:r>
            <a:r>
              <a:rPr lang="ko-KR" altLang="en-US" dirty="0"/>
              <a:t>을 사용함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B5B9CB-B6A2-48B6-86BB-AC1432BF4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FECE41-7DF9-4377-B94A-80787699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21506" name="Picture 2" descr="20170525 Research seminar - Google Slides 2017-05-26 17-14-03">
            <a:extLst>
              <a:ext uri="{FF2B5EF4-FFF2-40B4-BE49-F238E27FC236}">
                <a16:creationId xmlns:a16="http://schemas.microsoft.com/office/drawing/2014/main" id="{08D880A1-245C-48AB-9D36-7951FA084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287" y="2667397"/>
            <a:ext cx="5697310" cy="241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20170525 Research seminar - Google Slides 2017-05-26 16-56-47.png">
            <a:extLst>
              <a:ext uri="{FF2B5EF4-FFF2-40B4-BE49-F238E27FC236}">
                <a16:creationId xmlns:a16="http://schemas.microsoft.com/office/drawing/2014/main" id="{CF46D3DB-C0C3-4C47-ADB9-9C9034CA2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03" y="2958620"/>
            <a:ext cx="4657997" cy="182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249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9994E-98E8-4FA0-AE3E-25B883E40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71798E-7A79-4067-8AE5-126E99657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Spatial Pyramid Pooling (SPP)</a:t>
            </a:r>
          </a:p>
          <a:p>
            <a:pPr lvl="1"/>
            <a:r>
              <a:rPr lang="ko-KR" altLang="en-US" dirty="0"/>
              <a:t>다양한 크기의 </a:t>
            </a:r>
            <a:r>
              <a:rPr lang="ko-KR" altLang="en-US" dirty="0" err="1"/>
              <a:t>입력으로부터</a:t>
            </a:r>
            <a:r>
              <a:rPr lang="ko-KR" altLang="en-US" dirty="0"/>
              <a:t> 일정한 크기의 </a:t>
            </a:r>
            <a:r>
              <a:rPr lang="en-US" altLang="ko-KR" dirty="0"/>
              <a:t>feature</a:t>
            </a:r>
            <a:r>
              <a:rPr lang="ko-KR" altLang="en-US" dirty="0"/>
              <a:t>를 추출해 내는 방법 중 하나는 </a:t>
            </a:r>
            <a:r>
              <a:rPr lang="en-US" altLang="ko-KR" dirty="0"/>
              <a:t>Bag-of-Words (</a:t>
            </a:r>
            <a:r>
              <a:rPr lang="en-US" altLang="ko-KR" dirty="0" err="1"/>
              <a:t>BoW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 err="1"/>
              <a:t>BoW</a:t>
            </a:r>
            <a:r>
              <a:rPr lang="ko-KR" altLang="en-US" dirty="0"/>
              <a:t>는 이미지가 지닌 특징들의 위치 정보를 모두 잃어버린다는 단점이 존재</a:t>
            </a:r>
            <a:endParaRPr lang="en-US" altLang="ko-KR" dirty="0"/>
          </a:p>
          <a:p>
            <a:pPr lvl="1"/>
            <a:r>
              <a:rPr lang="en-US" altLang="ko-KR" dirty="0"/>
              <a:t>Spatial Pyramid Pooling</a:t>
            </a:r>
            <a:r>
              <a:rPr lang="ko-KR" altLang="en-US" dirty="0"/>
              <a:t>은 이미지를 여러 개의 일정 개수로 지역을 나눈 뒤</a:t>
            </a:r>
            <a:r>
              <a:rPr lang="en-US" altLang="ko-KR" dirty="0"/>
              <a:t>, </a:t>
            </a:r>
            <a:r>
              <a:rPr lang="ko-KR" altLang="en-US" dirty="0"/>
              <a:t>각 지역에 </a:t>
            </a:r>
            <a:r>
              <a:rPr lang="en-US" altLang="ko-KR" dirty="0" err="1"/>
              <a:t>BoW</a:t>
            </a:r>
            <a:r>
              <a:rPr lang="ko-KR" altLang="en-US" dirty="0"/>
              <a:t>를 적용하여 지역적인 정보를 어느정도 유지할 수 있게 함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2"/>
            <a:r>
              <a:rPr lang="en-US" altLang="ko-KR" dirty="0" err="1"/>
              <a:t>SPPNet</a:t>
            </a:r>
            <a:r>
              <a:rPr lang="ko-KR" altLang="en-US" dirty="0"/>
              <a:t>은 </a:t>
            </a:r>
            <a:r>
              <a:rPr lang="en-US" altLang="ko-KR" dirty="0"/>
              <a:t>SPP </a:t>
            </a:r>
            <a:r>
              <a:rPr lang="ko-KR" altLang="en-US" dirty="0"/>
              <a:t>기법을 </a:t>
            </a:r>
            <a:r>
              <a:rPr lang="en-US" altLang="ko-KR" dirty="0"/>
              <a:t>CNN feature map</a:t>
            </a:r>
            <a:r>
              <a:rPr lang="ko-KR" altLang="en-US" dirty="0"/>
              <a:t>에 적용할 수 있음을</a:t>
            </a:r>
            <a:br>
              <a:rPr lang="en-US" altLang="ko-KR" dirty="0"/>
            </a:br>
            <a:r>
              <a:rPr lang="ko-KR" altLang="en-US" dirty="0"/>
              <a:t>보여주는 구조</a:t>
            </a:r>
            <a:endParaRPr lang="en-US" altLang="ko-KR" dirty="0"/>
          </a:p>
          <a:p>
            <a:pPr lvl="2"/>
            <a:r>
              <a:rPr lang="en-US" altLang="ko-KR" dirty="0" err="1"/>
              <a:t>SPPNet</a:t>
            </a:r>
            <a:r>
              <a:rPr lang="ko-KR" altLang="en-US" dirty="0"/>
              <a:t>에서 제안하는 </a:t>
            </a:r>
            <a:r>
              <a:rPr lang="en-US" altLang="ko-KR" dirty="0"/>
              <a:t>SPP layer</a:t>
            </a:r>
            <a:r>
              <a:rPr lang="ko-KR" altLang="en-US" dirty="0"/>
              <a:t>는 </a:t>
            </a:r>
            <a:r>
              <a:rPr lang="en-US" altLang="ko-KR" dirty="0"/>
              <a:t>feature map</a:t>
            </a:r>
            <a:r>
              <a:rPr lang="ko-KR" altLang="en-US" dirty="0"/>
              <a:t>상의 특정 영역에</a:t>
            </a:r>
            <a:br>
              <a:rPr lang="en-US" altLang="ko-KR" dirty="0"/>
            </a:br>
            <a:r>
              <a:rPr lang="ko-KR" altLang="en-US" dirty="0"/>
              <a:t>대해 일정한 고정된 개수의 </a:t>
            </a:r>
            <a:r>
              <a:rPr lang="en-US" altLang="ko-KR" dirty="0"/>
              <a:t>bin</a:t>
            </a:r>
            <a:r>
              <a:rPr lang="ko-KR" altLang="en-US" dirty="0"/>
              <a:t>으로 영역을 나눈 뒤</a:t>
            </a:r>
            <a:r>
              <a:rPr lang="en-US" altLang="ko-KR" dirty="0"/>
              <a:t>,</a:t>
            </a:r>
          </a:p>
          <a:p>
            <a:pPr lvl="2"/>
            <a:r>
              <a:rPr lang="ko-KR" altLang="en-US" dirty="0"/>
              <a:t>각 </a:t>
            </a:r>
            <a:r>
              <a:rPr lang="en-US" altLang="ko-KR" dirty="0"/>
              <a:t>bin</a:t>
            </a:r>
            <a:r>
              <a:rPr lang="ko-KR" altLang="en-US" dirty="0"/>
              <a:t>에 대해 </a:t>
            </a:r>
            <a:r>
              <a:rPr lang="en-US" altLang="ko-KR" dirty="0"/>
              <a:t>max pooling </a:t>
            </a:r>
            <a:r>
              <a:rPr lang="ko-KR" altLang="en-US" dirty="0"/>
              <a:t>또는 </a:t>
            </a:r>
            <a:r>
              <a:rPr lang="en-US" altLang="ko-KR" dirty="0"/>
              <a:t>average pooling</a:t>
            </a:r>
            <a:r>
              <a:rPr lang="ko-KR" altLang="en-US" dirty="0"/>
              <a:t>을 취함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FAST R-CNN</a:t>
            </a:r>
            <a:r>
              <a:rPr lang="ko-KR" altLang="en-US" dirty="0"/>
              <a:t>은 </a:t>
            </a:r>
            <a:r>
              <a:rPr lang="en-US" altLang="ko-KR" dirty="0"/>
              <a:t>SPP layer</a:t>
            </a:r>
            <a:r>
              <a:rPr lang="ko-KR" altLang="en-US" dirty="0"/>
              <a:t>의 </a:t>
            </a:r>
            <a:r>
              <a:rPr lang="en-US" altLang="ko-KR" dirty="0"/>
              <a:t>single level pyramid</a:t>
            </a:r>
            <a:r>
              <a:rPr lang="ko-KR" altLang="en-US" dirty="0"/>
              <a:t>만 이용하여</a:t>
            </a:r>
            <a:br>
              <a:rPr lang="en-US" altLang="ko-KR" dirty="0"/>
            </a:br>
            <a:r>
              <a:rPr lang="ko-KR" altLang="en-US" dirty="0"/>
              <a:t>이를 </a:t>
            </a:r>
            <a:r>
              <a:rPr lang="en-US" altLang="ko-KR" dirty="0"/>
              <a:t>ROI Pooling layer</a:t>
            </a:r>
            <a:r>
              <a:rPr lang="ko-KR" altLang="en-US" dirty="0"/>
              <a:t>라 말하고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9AF26B-1A0A-42A7-AAA9-224450025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275346-8DB0-4F06-A6FB-88E23B5B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2530" name="Picture 2" descr="1406.4729.pdf 2017-05-26 20-11-59.png">
            <a:extLst>
              <a:ext uri="{FF2B5EF4-FFF2-40B4-BE49-F238E27FC236}">
                <a16:creationId xmlns:a16="http://schemas.microsoft.com/office/drawing/2014/main" id="{095AC316-397C-4985-A592-114691FE5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254" y="3267721"/>
            <a:ext cx="3526839" cy="299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925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7659A-D4BD-4F42-A457-A1C0FD022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F97D79F-911A-4574-8DBB-BEDB236265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ROI Pooling</a:t>
                </a:r>
              </a:p>
              <a:p>
                <a:pPr lvl="1"/>
                <a:r>
                  <a:rPr lang="en-US" altLang="ko-KR" dirty="0"/>
                  <a:t>ROI Pooling </a:t>
                </a:r>
                <a:r>
                  <a:rPr lang="ko-KR" altLang="en-US" dirty="0"/>
                  <a:t>또는 </a:t>
                </a:r>
                <a:r>
                  <a:rPr lang="en-US" altLang="ko-KR" dirty="0"/>
                  <a:t>SPP</a:t>
                </a:r>
                <a:r>
                  <a:rPr lang="ko-KR" altLang="en-US" dirty="0"/>
                  <a:t>를 수행할 때 </a:t>
                </a:r>
                <a:r>
                  <a:rPr lang="en-US" altLang="ko-KR" dirty="0"/>
                  <a:t>feature map </a:t>
                </a:r>
                <a:r>
                  <a:rPr lang="ko-KR" altLang="en-US" dirty="0"/>
                  <a:t>사이즈가 </a:t>
                </a:r>
                <a:r>
                  <a:rPr lang="en-US" altLang="ko-KR" dirty="0"/>
                  <a:t>a x a</a:t>
                </a:r>
                <a:r>
                  <a:rPr lang="ko-KR" altLang="en-US" dirty="0"/>
                  <a:t>이고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이를 </a:t>
                </a:r>
                <a:r>
                  <a:rPr lang="en-US" altLang="ko-KR" dirty="0"/>
                  <a:t>n x n</a:t>
                </a:r>
                <a:r>
                  <a:rPr lang="ko-KR" altLang="en-US" dirty="0"/>
                  <a:t>개의 </a:t>
                </a:r>
                <a:r>
                  <a:rPr lang="en-US" altLang="ko-KR" dirty="0"/>
                  <a:t>bin</a:t>
                </a:r>
                <a:r>
                  <a:rPr lang="ko-KR" altLang="en-US" dirty="0"/>
                  <a:t>으로 나눈다면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 </a:t>
                </a:r>
                <a:r>
                  <a:rPr lang="en-US" altLang="ko-KR" dirty="0"/>
                  <a:t>bin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window size</a:t>
                </a:r>
                <a:r>
                  <a:rPr lang="ko-KR" altLang="en-US" dirty="0"/>
                  <a:t>가 정수가 되지 않을 때가 존재한다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ko-KR" altLang="en-US" dirty="0"/>
                  <a:t>이런 </a:t>
                </a:r>
                <a:r>
                  <a:rPr lang="en-US" altLang="ko-KR" dirty="0"/>
                  <a:t>misalignment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window size</a:t>
                </a:r>
                <a:r>
                  <a:rPr lang="ko-KR" altLang="en-US" dirty="0"/>
                  <a:t>를 올림하고</a:t>
                </a:r>
                <a:r>
                  <a:rPr lang="en-US" altLang="ko-KR" dirty="0"/>
                  <a:t>, pooling</a:t>
                </a:r>
                <a:r>
                  <a:rPr lang="ko-KR" altLang="en-US" dirty="0"/>
                  <a:t>하기 위한 </a:t>
                </a:r>
                <a:r>
                  <a:rPr lang="en-US" altLang="ko-KR" dirty="0"/>
                  <a:t>stride</a:t>
                </a:r>
                <a:r>
                  <a:rPr lang="ko-KR" altLang="en-US" dirty="0"/>
                  <a:t>를 내림으로써 해결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𝑤𝑖𝑛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𝑠𝑡𝑟𝑖𝑑𝑒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2"/>
                <a:endParaRPr lang="en-US" altLang="ko-KR" dirty="0"/>
              </a:p>
              <a:p>
                <a:r>
                  <a:rPr lang="ko-KR" altLang="en-US" dirty="0"/>
                  <a:t>성능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비교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F97D79F-911A-4574-8DBB-BEDB23626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8" t="-1564" r="-4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C341BB-32E8-4082-8DD5-2C151CF44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886089-F3A0-4C9F-8DD3-423318B9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23554" name="Picture 2" descr="20170525 Research seminar - Google Slides 2017-05-30 19-42-30.png">
            <a:extLst>
              <a:ext uri="{FF2B5EF4-FFF2-40B4-BE49-F238E27FC236}">
                <a16:creationId xmlns:a16="http://schemas.microsoft.com/office/drawing/2014/main" id="{F175AECF-FBCA-447D-BD8E-D26EEAD9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51" y="3742125"/>
            <a:ext cx="4826121" cy="275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329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20170525 Research seminar - Google Slides 2017-05-30 19-49-36.png">
            <a:extLst>
              <a:ext uri="{FF2B5EF4-FFF2-40B4-BE49-F238E27FC236}">
                <a16:creationId xmlns:a16="http://schemas.microsoft.com/office/drawing/2014/main" id="{033E2FFD-E214-4E4C-8DD4-BFD095399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713" y="3495245"/>
            <a:ext cx="3767409" cy="273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451EB61-4DA2-4A98-BBB3-490C5F1A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58BE00-4D76-4E46-82EE-D13965D00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학습 방법 비교</a:t>
            </a:r>
            <a:endParaRPr lang="en-US" altLang="ko-KR" dirty="0"/>
          </a:p>
          <a:p>
            <a:pPr lvl="1"/>
            <a:r>
              <a:rPr lang="en-US" altLang="ko-KR" dirty="0"/>
              <a:t>R-CNN</a:t>
            </a:r>
          </a:p>
          <a:p>
            <a:pPr marL="612000" lvl="2" indent="0">
              <a:buNone/>
            </a:pPr>
            <a:r>
              <a:rPr lang="en-US" altLang="ko-KR" dirty="0"/>
              <a:t>1. ImageNet Classification </a:t>
            </a:r>
            <a:r>
              <a:rPr lang="ko-KR" altLang="en-US" dirty="0"/>
              <a:t>데이터로 </a:t>
            </a:r>
            <a:r>
              <a:rPr lang="en-US" altLang="ko-KR" dirty="0" err="1"/>
              <a:t>ConvNet</a:t>
            </a:r>
            <a:r>
              <a:rPr lang="ko-KR" altLang="en-US" dirty="0"/>
              <a:t>을 </a:t>
            </a:r>
            <a:r>
              <a:rPr lang="en-US" altLang="ko-KR" dirty="0"/>
              <a:t>pre-train</a:t>
            </a:r>
            <a:r>
              <a:rPr lang="ko-KR" altLang="en-US" dirty="0"/>
              <a:t>시켜 모델 </a:t>
            </a:r>
            <a:r>
              <a:rPr lang="en-US" altLang="ko-KR" dirty="0"/>
              <a:t>M</a:t>
            </a:r>
            <a:r>
              <a:rPr lang="ko-KR" altLang="en-US" dirty="0"/>
              <a:t>을 얻는다</a:t>
            </a:r>
            <a:r>
              <a:rPr lang="en-US" altLang="ko-KR" dirty="0"/>
              <a:t>.</a:t>
            </a:r>
          </a:p>
          <a:p>
            <a:pPr marL="612000" lvl="2" indent="0">
              <a:buNone/>
            </a:pPr>
            <a:r>
              <a:rPr lang="en-US" altLang="ko-KR" dirty="0"/>
              <a:t>2. M</a:t>
            </a:r>
            <a:r>
              <a:rPr lang="ko-KR" altLang="en-US" dirty="0"/>
              <a:t>을 기반으로</a:t>
            </a:r>
            <a:r>
              <a:rPr lang="en-US" altLang="ko-KR" dirty="0"/>
              <a:t>, object detection </a:t>
            </a:r>
            <a:r>
              <a:rPr lang="ko-KR" altLang="en-US" dirty="0"/>
              <a:t>데이터로 </a:t>
            </a:r>
            <a:r>
              <a:rPr lang="en-US" altLang="ko-KR" dirty="0" err="1"/>
              <a:t>ConvNet</a:t>
            </a:r>
            <a:r>
              <a:rPr lang="ko-KR" altLang="en-US" dirty="0"/>
              <a:t>을 </a:t>
            </a:r>
            <a:r>
              <a:rPr lang="en-US" altLang="ko-KR" dirty="0"/>
              <a:t>fine-tune</a:t>
            </a:r>
            <a:r>
              <a:rPr lang="ko-KR" altLang="en-US" dirty="0"/>
              <a:t>시킨 모델 </a:t>
            </a:r>
            <a:r>
              <a:rPr lang="en-US" altLang="ko-KR" dirty="0"/>
              <a:t>M`</a:t>
            </a:r>
            <a:r>
              <a:rPr lang="ko-KR" altLang="en-US" dirty="0"/>
              <a:t>을 얻는다</a:t>
            </a:r>
            <a:r>
              <a:rPr lang="en-US" altLang="ko-KR" dirty="0"/>
              <a:t>.</a:t>
            </a:r>
          </a:p>
          <a:p>
            <a:pPr marL="612000" lvl="2" indent="0">
              <a:buNone/>
            </a:pPr>
            <a:r>
              <a:rPr lang="en-US" altLang="ko-KR" dirty="0"/>
              <a:t>3. object detection </a:t>
            </a:r>
            <a:r>
              <a:rPr lang="ko-KR" altLang="en-US" dirty="0"/>
              <a:t>데이터에 응하는 모든 </a:t>
            </a:r>
            <a:r>
              <a:rPr lang="en-US" altLang="ko-KR" dirty="0"/>
              <a:t>region proposal</a:t>
            </a:r>
            <a:r>
              <a:rPr lang="ko-KR" altLang="en-US" dirty="0"/>
              <a:t>들에 대해 모델 </a:t>
            </a:r>
            <a:r>
              <a:rPr lang="en-US" altLang="ko-KR" dirty="0"/>
              <a:t>M`</a:t>
            </a:r>
            <a:r>
              <a:rPr lang="ko-KR" altLang="en-US" dirty="0"/>
              <a:t>으로 </a:t>
            </a:r>
            <a:r>
              <a:rPr lang="en-US" altLang="ko-KR" dirty="0"/>
              <a:t>feature vector F</a:t>
            </a:r>
            <a:r>
              <a:rPr lang="ko-KR" altLang="en-US" dirty="0"/>
              <a:t>를 추출한다</a:t>
            </a:r>
            <a:r>
              <a:rPr lang="en-US" altLang="ko-KR" dirty="0"/>
              <a:t>.</a:t>
            </a:r>
          </a:p>
          <a:p>
            <a:pPr marL="612000" lvl="2" indent="0">
              <a:buNone/>
            </a:pPr>
            <a:r>
              <a:rPr lang="en-US" altLang="ko-KR" dirty="0"/>
              <a:t>4-a. </a:t>
            </a:r>
            <a:r>
              <a:rPr lang="ko-KR" altLang="en-US" dirty="0"/>
              <a:t>추출된 </a:t>
            </a:r>
            <a:r>
              <a:rPr lang="en-US" altLang="ko-KR" dirty="0"/>
              <a:t>F</a:t>
            </a:r>
            <a:r>
              <a:rPr lang="ko-KR" altLang="en-US" dirty="0"/>
              <a:t>를 기반으로 </a:t>
            </a:r>
            <a:r>
              <a:rPr lang="en-US" altLang="ko-KR" dirty="0"/>
              <a:t>classifier(SVM)</a:t>
            </a:r>
            <a:r>
              <a:rPr lang="ko-KR" altLang="en-US" dirty="0"/>
              <a:t>를 학습한다</a:t>
            </a:r>
            <a:r>
              <a:rPr lang="en-US" altLang="ko-KR" dirty="0"/>
              <a:t>.</a:t>
            </a:r>
          </a:p>
          <a:p>
            <a:pPr marL="612000" lvl="2" indent="0">
              <a:buNone/>
            </a:pPr>
            <a:r>
              <a:rPr lang="en-US" altLang="ko-KR" dirty="0"/>
              <a:t>4-b. </a:t>
            </a:r>
            <a:r>
              <a:rPr lang="ko-KR" altLang="en-US" dirty="0"/>
              <a:t>추출된 </a:t>
            </a:r>
            <a:r>
              <a:rPr lang="en-US" altLang="ko-KR" dirty="0"/>
              <a:t>F</a:t>
            </a:r>
            <a:r>
              <a:rPr lang="ko-KR" altLang="en-US" dirty="0"/>
              <a:t>를 기반으로 </a:t>
            </a:r>
            <a:r>
              <a:rPr lang="en-US" altLang="ko-KR" dirty="0"/>
              <a:t>linear bounding-box regressor</a:t>
            </a:r>
            <a:r>
              <a:rPr lang="ko-KR" altLang="en-US" dirty="0"/>
              <a:t>를 학습한다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FAST R-CNN</a:t>
            </a:r>
          </a:p>
          <a:p>
            <a:pPr lvl="2"/>
            <a:r>
              <a:rPr lang="ko-KR" altLang="en-US" dirty="0" err="1"/>
              <a:t>멀티태스크</a:t>
            </a:r>
            <a:r>
              <a:rPr lang="ko-KR" altLang="en-US" dirty="0"/>
              <a:t> </a:t>
            </a:r>
            <a:r>
              <a:rPr lang="en-US" altLang="ko-KR" dirty="0"/>
              <a:t>loss </a:t>
            </a:r>
            <a:r>
              <a:rPr lang="ko-KR" altLang="en-US" dirty="0"/>
              <a:t>학습으로 </a:t>
            </a:r>
            <a:br>
              <a:rPr lang="en-US" altLang="ko-KR" dirty="0"/>
            </a:br>
            <a:r>
              <a:rPr lang="en-US" altLang="ko-KR" dirty="0"/>
              <a:t>classifier</a:t>
            </a:r>
            <a:r>
              <a:rPr lang="ko-KR" altLang="en-US" dirty="0"/>
              <a:t>와 </a:t>
            </a:r>
            <a:r>
              <a:rPr lang="en-US" altLang="ko-KR" dirty="0"/>
              <a:t>regressor</a:t>
            </a:r>
            <a:r>
              <a:rPr lang="ko-KR" altLang="en-US" dirty="0"/>
              <a:t>을 동시에 학습한다</a:t>
            </a:r>
            <a:r>
              <a:rPr lang="en-US" altLang="ko-KR" dirty="0"/>
              <a:t>.</a:t>
            </a:r>
          </a:p>
          <a:p>
            <a:pPr lvl="2"/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B1ACC6-3718-4092-B8E8-800036965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E111FC-A546-49A2-9093-307BE4B5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358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802CE-9123-4FA2-BABA-1D6FC3C14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FB2CD-6418-4D9F-9CB4-D18F5D36E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You Only Look Once</a:t>
            </a:r>
          </a:p>
          <a:p>
            <a:pPr lvl="1"/>
            <a:r>
              <a:rPr lang="en-US" altLang="ko-KR" dirty="0"/>
              <a:t>R-CNN</a:t>
            </a:r>
            <a:r>
              <a:rPr lang="ko-KR" altLang="en-US" dirty="0"/>
              <a:t>은 많이 느려 </a:t>
            </a:r>
            <a:r>
              <a:rPr lang="en-US" altLang="ko-KR" dirty="0"/>
              <a:t>Human Visual System</a:t>
            </a:r>
            <a:r>
              <a:rPr lang="ko-KR" altLang="en-US" dirty="0"/>
              <a:t>을 모방하기엔 어려움</a:t>
            </a:r>
            <a:endParaRPr lang="en-US" altLang="ko-KR" dirty="0"/>
          </a:p>
          <a:p>
            <a:pPr lvl="2"/>
            <a:r>
              <a:rPr lang="ko-KR" altLang="en-US" dirty="0"/>
              <a:t>느린 속도</a:t>
            </a:r>
            <a:r>
              <a:rPr lang="en-US" altLang="ko-KR" dirty="0"/>
              <a:t>, </a:t>
            </a:r>
            <a:r>
              <a:rPr lang="ko-KR" altLang="en-US" dirty="0"/>
              <a:t>최적화 어려움</a:t>
            </a:r>
            <a:endParaRPr lang="en-US" altLang="ko-KR" dirty="0"/>
          </a:p>
          <a:p>
            <a:pPr lvl="1"/>
            <a:r>
              <a:rPr lang="en-US" altLang="ko-KR" dirty="0"/>
              <a:t>YOLO</a:t>
            </a:r>
            <a:r>
              <a:rPr lang="ko-KR" altLang="en-US" dirty="0"/>
              <a:t>는 </a:t>
            </a:r>
            <a:r>
              <a:rPr lang="en-US" altLang="ko-KR" dirty="0"/>
              <a:t>single regression problem</a:t>
            </a:r>
            <a:r>
              <a:rPr lang="ko-KR" altLang="en-US" dirty="0"/>
              <a:t>으로 간주</a:t>
            </a:r>
            <a:endParaRPr lang="en-US" altLang="ko-KR" dirty="0"/>
          </a:p>
          <a:p>
            <a:pPr lvl="2"/>
            <a:r>
              <a:rPr lang="ko-KR" altLang="en-US" dirty="0"/>
              <a:t>이미지 내의 </a:t>
            </a:r>
            <a:r>
              <a:rPr lang="en-US" altLang="ko-KR" dirty="0"/>
              <a:t>bounding box</a:t>
            </a:r>
            <a:r>
              <a:rPr lang="ko-KR" altLang="en-US" dirty="0"/>
              <a:t>와 </a:t>
            </a:r>
            <a:r>
              <a:rPr lang="en-US" altLang="ko-KR" dirty="0"/>
              <a:t>class probability</a:t>
            </a:r>
          </a:p>
          <a:p>
            <a:pPr lvl="2"/>
            <a:r>
              <a:rPr lang="ko-KR" altLang="en-US" dirty="0"/>
              <a:t>이미지를 한 번 보는 것으로 </a:t>
            </a:r>
            <a:r>
              <a:rPr lang="en-US" altLang="ko-KR" dirty="0"/>
              <a:t>object</a:t>
            </a:r>
            <a:r>
              <a:rPr lang="ko-KR" altLang="en-US" dirty="0"/>
              <a:t>의 종류와 위치를 추측</a:t>
            </a:r>
            <a:endParaRPr lang="en-US" altLang="ko-KR" dirty="0"/>
          </a:p>
          <a:p>
            <a:pPr lvl="2"/>
            <a:r>
              <a:rPr lang="en-US" altLang="ko-KR" dirty="0"/>
              <a:t>Single</a:t>
            </a:r>
            <a:r>
              <a:rPr lang="ko-KR" altLang="en-US" dirty="0"/>
              <a:t> </a:t>
            </a:r>
            <a:r>
              <a:rPr lang="en-US" altLang="ko-KR" dirty="0"/>
              <a:t>convolution neural network</a:t>
            </a:r>
            <a:r>
              <a:rPr lang="ko-KR" altLang="en-US" dirty="0"/>
              <a:t>로 </a:t>
            </a:r>
            <a:r>
              <a:rPr lang="en-US" altLang="ko-KR" dirty="0"/>
              <a:t>multiple bounding box</a:t>
            </a:r>
            <a:r>
              <a:rPr lang="ko-KR" altLang="en-US" dirty="0"/>
              <a:t>에 대한 </a:t>
            </a:r>
            <a:r>
              <a:rPr lang="en-US" altLang="ko-KR" dirty="0"/>
              <a:t>class probability</a:t>
            </a:r>
            <a:r>
              <a:rPr lang="ko-KR" altLang="en-US" dirty="0"/>
              <a:t>를 계산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61BF78-1FA5-4135-8A80-9F63A6BF2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330B9B-2B20-49C9-9758-51EDE81D9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26" name="Picture 2" descr="https://curt-park.github.io/images/yolo/Figure1.JPG">
            <a:extLst>
              <a:ext uri="{FF2B5EF4-FFF2-40B4-BE49-F238E27FC236}">
                <a16:creationId xmlns:a16="http://schemas.microsoft.com/office/drawing/2014/main" id="{3E4254FC-81C6-4E77-8BE7-C6670F35E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6" r="18357" b="53569"/>
          <a:stretch/>
        </p:blipFill>
        <p:spPr bwMode="auto">
          <a:xfrm>
            <a:off x="1706880" y="3700360"/>
            <a:ext cx="8273143" cy="201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313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C2672-D07E-4FCC-B696-289E0AF7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3B7A47-7106-49B4-BCB7-DCD38D4EB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Pros and cons</a:t>
            </a:r>
          </a:p>
          <a:p>
            <a:pPr lvl="1"/>
            <a:r>
              <a:rPr lang="en-US" altLang="ko-KR" dirty="0"/>
              <a:t>Pros</a:t>
            </a:r>
          </a:p>
          <a:p>
            <a:pPr lvl="2"/>
            <a:r>
              <a:rPr lang="ko-KR" altLang="en-US" dirty="0"/>
              <a:t>간단한 처리과정으로 속도가 빠르다</a:t>
            </a:r>
            <a:endParaRPr lang="en-US" altLang="ko-KR" dirty="0"/>
          </a:p>
          <a:p>
            <a:pPr lvl="2"/>
            <a:r>
              <a:rPr lang="ko-KR" altLang="en-US" dirty="0"/>
              <a:t>기존의 다른 </a:t>
            </a:r>
            <a:r>
              <a:rPr lang="en-US" altLang="ko-KR" dirty="0"/>
              <a:t>real-time detection system</a:t>
            </a:r>
            <a:r>
              <a:rPr lang="ko-KR" altLang="en-US" dirty="0"/>
              <a:t>과 비교해 </a:t>
            </a:r>
            <a:r>
              <a:rPr lang="en-US" altLang="ko-KR" dirty="0"/>
              <a:t>2</a:t>
            </a:r>
            <a:r>
              <a:rPr lang="ko-KR" altLang="en-US" dirty="0"/>
              <a:t>배 정도 높은 </a:t>
            </a:r>
            <a:r>
              <a:rPr lang="en-US" altLang="ko-KR" dirty="0" err="1"/>
              <a:t>mAP</a:t>
            </a:r>
            <a:r>
              <a:rPr lang="en-US" altLang="ko-KR" dirty="0"/>
              <a:t>(mean Accuracy Precision)</a:t>
            </a:r>
          </a:p>
          <a:p>
            <a:pPr lvl="2"/>
            <a:r>
              <a:rPr lang="ko-KR" altLang="en-US" dirty="0"/>
              <a:t>전체를 한 번 탐색하므로 </a:t>
            </a:r>
            <a:r>
              <a:rPr lang="en-US" altLang="ko-KR" dirty="0"/>
              <a:t>class</a:t>
            </a:r>
            <a:r>
              <a:rPr lang="ko-KR" altLang="en-US" dirty="0"/>
              <a:t>에 대한 맥락적 이해가 높다</a:t>
            </a:r>
            <a:endParaRPr lang="en-US" altLang="ko-KR" dirty="0"/>
          </a:p>
          <a:p>
            <a:pPr lvl="2"/>
            <a:r>
              <a:rPr lang="ko-KR" altLang="en-US" dirty="0"/>
              <a:t>낮은 </a:t>
            </a:r>
            <a:r>
              <a:rPr lang="en-US" altLang="ko-KR" dirty="0"/>
              <a:t>background error(False-positive)</a:t>
            </a:r>
            <a:r>
              <a:rPr lang="ko-KR" altLang="en-US" dirty="0"/>
              <a:t>를 나타낸다</a:t>
            </a:r>
            <a:endParaRPr lang="en-US" altLang="ko-KR" dirty="0"/>
          </a:p>
          <a:p>
            <a:pPr lvl="2"/>
            <a:r>
              <a:rPr lang="en-US" altLang="ko-KR" dirty="0"/>
              <a:t>Object</a:t>
            </a:r>
            <a:r>
              <a:rPr lang="ko-KR" altLang="en-US" dirty="0"/>
              <a:t>에 좀 더 일반화된 특징을 학습한다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Cons</a:t>
            </a:r>
          </a:p>
          <a:p>
            <a:pPr lvl="2"/>
            <a:r>
              <a:rPr lang="ko-KR" altLang="en-US" dirty="0"/>
              <a:t>상대적으로 낮은 정확도를 나타낸다</a:t>
            </a:r>
            <a:r>
              <a:rPr lang="en-US" altLang="ko-KR" dirty="0"/>
              <a:t>. (</a:t>
            </a:r>
            <a:r>
              <a:rPr lang="ko-KR" altLang="en-US" dirty="0"/>
              <a:t>특히 작은 </a:t>
            </a:r>
            <a:r>
              <a:rPr lang="en-US" altLang="ko-KR" dirty="0"/>
              <a:t>object</a:t>
            </a:r>
            <a:r>
              <a:rPr lang="ko-KR" altLang="en-US" dirty="0"/>
              <a:t>에서 두드러지게 나타난다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Limitations</a:t>
            </a:r>
          </a:p>
          <a:p>
            <a:pPr lvl="2"/>
            <a:r>
              <a:rPr lang="ko-KR" altLang="en-US" dirty="0"/>
              <a:t>각각의 </a:t>
            </a:r>
            <a:r>
              <a:rPr lang="en-US" altLang="ko-KR" dirty="0"/>
              <a:t>grid cell</a:t>
            </a:r>
            <a:r>
              <a:rPr lang="ko-KR" altLang="en-US" dirty="0"/>
              <a:t>이 하나의 클래스만 예측하므로</a:t>
            </a:r>
            <a:r>
              <a:rPr lang="en-US" altLang="ko-KR" dirty="0"/>
              <a:t>, </a:t>
            </a:r>
            <a:r>
              <a:rPr lang="ko-KR" altLang="en-US" dirty="0"/>
              <a:t>작은 </a:t>
            </a:r>
            <a:r>
              <a:rPr lang="en-US" altLang="ko-KR" dirty="0"/>
              <a:t>object</a:t>
            </a:r>
            <a:r>
              <a:rPr lang="ko-KR" altLang="en-US" dirty="0"/>
              <a:t>가 있을 시 제대로 동작하지 않는다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 err="1"/>
              <a:t>Bbox</a:t>
            </a:r>
            <a:r>
              <a:rPr lang="ko-KR" altLang="en-US" dirty="0"/>
              <a:t>형태가 </a:t>
            </a:r>
            <a:r>
              <a:rPr lang="en-US" altLang="ko-KR" dirty="0"/>
              <a:t>training data</a:t>
            </a:r>
            <a:r>
              <a:rPr lang="ko-KR" altLang="en-US" dirty="0"/>
              <a:t>를 통해서만 학습 가능하므로</a:t>
            </a:r>
            <a:r>
              <a:rPr lang="en-US" altLang="ko-KR" dirty="0"/>
              <a:t>, </a:t>
            </a:r>
            <a:r>
              <a:rPr lang="ko-KR" altLang="en-US" dirty="0"/>
              <a:t>새로운</a:t>
            </a:r>
            <a:r>
              <a:rPr lang="en-US" altLang="ko-KR" dirty="0"/>
              <a:t>/</a:t>
            </a:r>
            <a:r>
              <a:rPr lang="ko-KR" altLang="en-US" dirty="0"/>
              <a:t>독특한 형태의 </a:t>
            </a:r>
            <a:r>
              <a:rPr lang="en-US" altLang="ko-KR" dirty="0" err="1"/>
              <a:t>bbox</a:t>
            </a:r>
            <a:r>
              <a:rPr lang="ko-KR" altLang="en-US" dirty="0"/>
              <a:t>의 경우 정확하게 동작하지 않는다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몇 단계의 </a:t>
            </a:r>
            <a:r>
              <a:rPr lang="en-US" altLang="ko-KR" dirty="0"/>
              <a:t>layer</a:t>
            </a:r>
            <a:r>
              <a:rPr lang="ko-KR" altLang="en-US" dirty="0"/>
              <a:t>를 거쳐 나온 </a:t>
            </a:r>
            <a:r>
              <a:rPr lang="en-US" altLang="ko-KR" dirty="0"/>
              <a:t>feature map</a:t>
            </a:r>
            <a:r>
              <a:rPr lang="ko-KR" altLang="en-US" dirty="0"/>
              <a:t>을 대상으로 </a:t>
            </a:r>
            <a:r>
              <a:rPr lang="en-US" altLang="ko-KR" dirty="0" err="1"/>
              <a:t>bbox</a:t>
            </a:r>
            <a:r>
              <a:rPr lang="ko-KR" altLang="en-US" dirty="0"/>
              <a:t>를 예측하므로 </a:t>
            </a:r>
            <a:r>
              <a:rPr lang="en-US" altLang="ko-KR" dirty="0"/>
              <a:t>localization</a:t>
            </a:r>
            <a:r>
              <a:rPr lang="ko-KR" altLang="en-US" dirty="0"/>
              <a:t>이 다소 부정확해 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1779AE-B2E0-4B38-8FE4-94166227E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155805-863A-43BA-B0F9-5BBAFA0C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403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05C8D-AD4D-4893-8F69-7122AEC70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2F3DBF1-809D-4E95-8E7C-B31032916D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Unified Detection</a:t>
                </a:r>
              </a:p>
              <a:p>
                <a:pPr marL="288000" lvl="1" indent="0">
                  <a:buNone/>
                </a:pPr>
                <a:r>
                  <a:rPr lang="en-US" altLang="ko-KR" dirty="0"/>
                  <a:t>1. Input</a:t>
                </a:r>
                <a:r>
                  <a:rPr lang="ko-KR" altLang="en-US" dirty="0"/>
                  <a:t>을 </a:t>
                </a:r>
                <a:r>
                  <a:rPr lang="en-US" altLang="ko-KR" dirty="0"/>
                  <a:t>S x S</a:t>
                </a:r>
                <a:r>
                  <a:rPr lang="ko-KR" altLang="en-US" dirty="0"/>
                  <a:t>로 나눈다</a:t>
                </a:r>
                <a:r>
                  <a:rPr lang="en-US" altLang="ko-KR" dirty="0"/>
                  <a:t>.</a:t>
                </a:r>
              </a:p>
              <a:p>
                <a:pPr marL="288000" lvl="1" indent="0">
                  <a:buNone/>
                </a:pPr>
                <a:r>
                  <a:rPr lang="en-US" altLang="ko-KR" dirty="0"/>
                  <a:t>2. </a:t>
                </a:r>
                <a:r>
                  <a:rPr lang="ko-KR" altLang="en-US" dirty="0"/>
                  <a:t>각각의 </a:t>
                </a:r>
                <a:r>
                  <a:rPr lang="en-US" altLang="ko-KR" dirty="0"/>
                  <a:t>grid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B</a:t>
                </a:r>
                <a:r>
                  <a:rPr lang="ko-KR" altLang="en-US" dirty="0"/>
                  <a:t>개의 </a:t>
                </a:r>
                <a:r>
                  <a:rPr lang="en-US" altLang="ko-KR" dirty="0"/>
                  <a:t>bounding box</a:t>
                </a:r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각</a:t>
                </a:r>
                <a:r>
                  <a:rPr lang="en-US" altLang="ko-KR" dirty="0"/>
                  <a:t> bounding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box</a:t>
                </a:r>
                <a:r>
                  <a:rPr lang="ko-KR" altLang="en-US" dirty="0"/>
                  <a:t>에 대한 </a:t>
                </a:r>
                <a:r>
                  <a:rPr lang="en-US" altLang="ko-KR" dirty="0"/>
                  <a:t>confidence score</a:t>
                </a:r>
                <a:r>
                  <a:rPr lang="ko-KR" altLang="en-US" dirty="0"/>
                  <a:t>를 가짐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만약 </a:t>
                </a:r>
                <a:r>
                  <a:rPr lang="en-US" altLang="ko-KR" dirty="0"/>
                  <a:t>Cell</a:t>
                </a:r>
                <a:r>
                  <a:rPr lang="ko-KR" altLang="en-US" dirty="0"/>
                  <a:t>에 </a:t>
                </a:r>
                <a:r>
                  <a:rPr lang="en-US" altLang="ko-KR" dirty="0"/>
                  <a:t>object</a:t>
                </a:r>
                <a:r>
                  <a:rPr lang="ko-KR" altLang="en-US" dirty="0"/>
                  <a:t>가 존재하지 않으면</a:t>
                </a:r>
                <a:r>
                  <a:rPr lang="en-US" altLang="ko-KR" dirty="0"/>
                  <a:t>, confidence score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이다</a:t>
                </a:r>
                <a:r>
                  <a:rPr lang="en-US" altLang="ko-KR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𝐶𝑜𝑛𝑓𝑖𝑑𝑒𝑛𝑐𝑒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𝑆𝑐𝑜𝑟𝑒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𝑂𝑏𝑗𝑒𝑐𝑡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𝐼𝑂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𝑡𝑟𝑢𝑡h</m:t>
                        </m:r>
                      </m:sup>
                    </m:sSubSup>
                  </m:oMath>
                </a14:m>
                <a:endParaRPr lang="en-US" altLang="ko-KR" dirty="0"/>
              </a:p>
              <a:p>
                <a:pPr marL="288000" lvl="1" indent="0">
                  <a:buNone/>
                </a:pPr>
                <a:r>
                  <a:rPr lang="en-US" altLang="ko-KR" dirty="0"/>
                  <a:t>3. </a:t>
                </a:r>
                <a:r>
                  <a:rPr lang="ko-KR" altLang="en-US" dirty="0"/>
                  <a:t>각각의 </a:t>
                </a:r>
                <a:r>
                  <a:rPr lang="en-US" altLang="ko-KR" dirty="0"/>
                  <a:t>grid cell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C</a:t>
                </a:r>
                <a:r>
                  <a:rPr lang="ko-KR" altLang="en-US" dirty="0"/>
                  <a:t>개의 </a:t>
                </a:r>
                <a:r>
                  <a:rPr lang="en-US" altLang="ko-KR" dirty="0"/>
                  <a:t>conditional class probability</a:t>
                </a:r>
                <a:r>
                  <a:rPr lang="ko-KR" altLang="en-US" dirty="0"/>
                  <a:t>를 갖는다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𝐶𝑜𝑛𝑑𝑖𝑡𝑖𝑜𝑛𝑎𝑙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𝐶𝑙𝑎𝑠𝑠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𝐶𝑙𝑎𝑠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𝑂𝑏𝑗𝑒𝑐𝑡</m:t>
                            </m:r>
                          </m:e>
                        </m:d>
                      </m:e>
                    </m:func>
                  </m:oMath>
                </a14:m>
                <a:endParaRPr lang="en-US" altLang="ko-KR" dirty="0"/>
              </a:p>
              <a:p>
                <a:pPr marL="288000" lvl="1" indent="0">
                  <a:buNone/>
                </a:pPr>
                <a:r>
                  <a:rPr lang="en-US" altLang="ko-KR" dirty="0"/>
                  <a:t>4. </a:t>
                </a:r>
                <a:r>
                  <a:rPr lang="ko-KR" altLang="en-US" dirty="0"/>
                  <a:t>각각의 </a:t>
                </a:r>
                <a:r>
                  <a:rPr lang="en-US" altLang="ko-KR" dirty="0"/>
                  <a:t>bounding box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x, y, w, h, confidence</a:t>
                </a:r>
                <a:r>
                  <a:rPr lang="ko-KR" altLang="en-US" dirty="0"/>
                  <a:t>로 구성된다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altLang="ko-KR" dirty="0"/>
                  <a:t>(x,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y):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bounding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box</a:t>
                </a:r>
                <a:r>
                  <a:rPr lang="ko-KR" altLang="en-US" dirty="0"/>
                  <a:t>의 중심점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상대 값</a:t>
                </a:r>
                <a:r>
                  <a:rPr lang="en-US" altLang="ko-KR" dirty="0"/>
                  <a:t>)</a:t>
                </a:r>
              </a:p>
              <a:p>
                <a:pPr lvl="2"/>
                <a:r>
                  <a:rPr lang="en-US" altLang="ko-KR" dirty="0"/>
                  <a:t>(w, h): </a:t>
                </a:r>
                <a:r>
                  <a:rPr lang="ko-KR" altLang="en-US" dirty="0"/>
                  <a:t>전체 이미지의 </a:t>
                </a:r>
                <a:r>
                  <a:rPr lang="en-US" altLang="ko-KR" dirty="0"/>
                  <a:t>width, height</a:t>
                </a:r>
                <a:r>
                  <a:rPr lang="ko-KR" altLang="en-US" dirty="0"/>
                  <a:t>에 대한 상대 값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Ex.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x</a:t>
                </a:r>
                <a:r>
                  <a:rPr lang="ko-KR" altLang="en-US" dirty="0"/>
                  <a:t>가 </a:t>
                </a:r>
                <a:r>
                  <a:rPr lang="en-US" altLang="ko-KR" dirty="0"/>
                  <a:t>grid cell</a:t>
                </a:r>
                <a:r>
                  <a:rPr lang="ko-KR" altLang="en-US" dirty="0"/>
                  <a:t>의 가장 왼쪽이라면</a:t>
                </a:r>
                <a:r>
                  <a:rPr lang="en-US" altLang="ko-KR" dirty="0"/>
                  <a:t>, x=0. </a:t>
                </a:r>
                <a:r>
                  <a:rPr lang="en-US" altLang="ko-KR" dirty="0" err="1"/>
                  <a:t>bbox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width</a:t>
                </a:r>
                <a:r>
                  <a:rPr lang="ko-KR" altLang="en-US" dirty="0"/>
                  <a:t>가 이미지 </a:t>
                </a:r>
                <a:r>
                  <a:rPr lang="en-US" altLang="ko-KR" dirty="0"/>
                  <a:t>width</a:t>
                </a:r>
                <a:r>
                  <a:rPr lang="ko-KR" altLang="en-US" dirty="0"/>
                  <a:t>의 절반이면 </a:t>
                </a:r>
                <a:r>
                  <a:rPr lang="en-US" altLang="ko-KR" dirty="0"/>
                  <a:t>w=0.5</a:t>
                </a:r>
              </a:p>
              <a:p>
                <a:pPr lvl="1"/>
                <a:r>
                  <a:rPr lang="en-US" altLang="ko-KR" dirty="0"/>
                  <a:t>Test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time</a:t>
                </a:r>
                <a:r>
                  <a:rPr lang="ko-KR" altLang="en-US" dirty="0"/>
                  <a:t>에는 </a:t>
                </a:r>
                <a:r>
                  <a:rPr lang="en-US" altLang="ko-KR" dirty="0"/>
                  <a:t>conditional class probability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bounding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box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confidence score</a:t>
                </a:r>
                <a:r>
                  <a:rPr lang="ko-KR" altLang="en-US" dirty="0"/>
                  <a:t>를 곱하여 </a:t>
                </a:r>
                <a:r>
                  <a:rPr lang="en-US" altLang="ko-KR" dirty="0"/>
                  <a:t>class specific confidence score</a:t>
                </a:r>
                <a:r>
                  <a:rPr lang="ko-KR" altLang="en-US" dirty="0"/>
                  <a:t>를 얻는다</a:t>
                </a:r>
                <a:r>
                  <a:rPr lang="en-US" altLang="ko-KR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𝐶𝑙𝑎𝑠𝑠𝑆𝑝𝑒𝑐𝑖𝑓𝑖𝑐𝐶𝑜𝑛𝑓𝑖𝑑𝑒𝑛𝑐𝑒𝑆𝑐𝑜𝑟𝑒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𝐶𝑜𝑛𝑑𝑖𝑡𝑖𝑜𝑛𝑎𝑙𝐶𝑙𝑎𝑠𝑠𝑃𝑟𝑜𝑏𝑎𝑏𝑖𝑙𝑖𝑡𝑦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𝐶𝑜𝑛𝑓𝑖𝑑𝑒𝑛𝑐𝑒𝑆𝑐𝑜𝑟𝑒</m:t>
                    </m:r>
                  </m:oMath>
                </a14:m>
                <a:br>
                  <a:rPr lang="en-US" altLang="ko-KR" b="0" dirty="0"/>
                </a:b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𝐶𝑙𝑎𝑠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𝑂𝑏𝑗𝑒𝑐𝑡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𝑂𝑏𝑗𝑒𝑐𝑡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𝐼𝑂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𝑡𝑟𝑢𝑡h</m:t>
                        </m:r>
                      </m:sup>
                    </m:sSubSup>
                  </m:oMath>
                </a14:m>
                <a:r>
                  <a:rPr lang="en-US" altLang="ko-KR" b="0" dirty="0"/>
                  <a:t> </a:t>
                </a:r>
                <a:br>
                  <a:rPr lang="en-US" altLang="ko-KR" b="0" dirty="0"/>
                </a:b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𝐶𝑙𝑎𝑠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𝐼𝑂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𝑡𝑟𝑢𝑡h</m:t>
                        </m:r>
                      </m:sup>
                    </m:sSubSup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2F3DBF1-809D-4E95-8E7C-B31032916D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8" t="-1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E04D8E-1E63-433D-8968-0EA3F93F6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AF3222-1B80-4703-AFA3-28BED999D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758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E1194-125E-484B-96C8-2429A239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Convolutional Layer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7DD2FE5-3A5C-45AD-BDF5-A1CB5AD697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Convolutional Layer </a:t>
                </a:r>
                <a:r>
                  <a:rPr lang="ko-KR" altLang="en-US" dirty="0"/>
                  <a:t>특징 맵 계산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𝐹𝑒𝑎𝑡𝑢𝑟𝑒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𝑀𝑎𝑝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𝐻𝑒𝑖𝑔h𝑡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𝐹𝑒𝑎𝑡𝑢𝑟𝑒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𝑀𝑎𝑝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𝑊𝑖𝑑𝑡h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b="0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H, W</a:t>
                </a:r>
                <a:r>
                  <a:rPr lang="ko-KR" altLang="en-US" dirty="0"/>
                  <a:t>는 대상 </a:t>
                </a:r>
                <a:r>
                  <a:rPr lang="ko-KR" altLang="en-US" dirty="0" err="1"/>
                  <a:t>맵의</a:t>
                </a:r>
                <a:r>
                  <a:rPr lang="ko-KR" altLang="en-US" dirty="0"/>
                  <a:t> 크기이며</a:t>
                </a:r>
                <a:r>
                  <a:rPr lang="en-US" altLang="ko-KR" dirty="0"/>
                  <a:t>,</a:t>
                </a:r>
              </a:p>
              <a:p>
                <a:pPr lvl="1"/>
                <a:r>
                  <a:rPr lang="en-US" altLang="ko-KR" dirty="0"/>
                  <a:t>P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zero-padding </a:t>
                </a:r>
                <a:r>
                  <a:rPr lang="ko-KR" altLang="en-US" dirty="0"/>
                  <a:t>크기 값</a:t>
                </a:r>
                <a:r>
                  <a:rPr lang="en-US" altLang="ko-KR" dirty="0"/>
                  <a:t>, S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stride </a:t>
                </a:r>
                <a:r>
                  <a:rPr lang="ko-KR" altLang="en-US" dirty="0"/>
                  <a:t>값이다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en-US" altLang="ko-KR" dirty="0"/>
                  <a:t>F</a:t>
                </a:r>
                <a:r>
                  <a:rPr lang="ko-KR" altLang="en-US" dirty="0"/>
                  <a:t>는 필터 크기이다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7DD2FE5-3A5C-45AD-BDF5-A1CB5AD69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8" t="-20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1BA245-A314-479E-AAAE-1EFCFDE5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F800FA-E748-4F86-AF24-189ADE7E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188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urt-park.github.io/images/yolo/Figure3.JPG">
            <a:extLst>
              <a:ext uri="{FF2B5EF4-FFF2-40B4-BE49-F238E27FC236}">
                <a16:creationId xmlns:a16="http://schemas.microsoft.com/office/drawing/2014/main" id="{673C0B16-1E69-41E1-986B-FF92D623A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64"/>
          <a:stretch/>
        </p:blipFill>
        <p:spPr bwMode="auto">
          <a:xfrm>
            <a:off x="0" y="2420870"/>
            <a:ext cx="12192000" cy="417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4E802F3-E7BD-47B0-BCAE-4AC82FFFB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2CB37-4245-42F6-B232-BC0A0530D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Network Design</a:t>
            </a:r>
          </a:p>
          <a:p>
            <a:pPr lvl="1"/>
            <a:r>
              <a:rPr lang="en-US" altLang="ko-KR" dirty="0" err="1"/>
              <a:t>GoogLeNet</a:t>
            </a:r>
            <a:r>
              <a:rPr lang="en-US" altLang="ko-KR" dirty="0"/>
              <a:t> for image classification </a:t>
            </a:r>
            <a:r>
              <a:rPr lang="ko-KR" altLang="en-US" dirty="0"/>
              <a:t>모델 기반</a:t>
            </a:r>
            <a:endParaRPr lang="en-US" altLang="ko-KR" dirty="0"/>
          </a:p>
          <a:p>
            <a:pPr lvl="2"/>
            <a:r>
              <a:rPr lang="en-US" altLang="ko-KR" dirty="0"/>
              <a:t>24 Conv layer &amp; 2 Fully Connected layer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955DC-FAD7-4C3D-82EF-6532A749D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278012-A182-4F79-B6CB-9C9F1DC4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213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urt-park.github.io/images/yolo/NetArch0.JPG">
            <a:extLst>
              <a:ext uri="{FF2B5EF4-FFF2-40B4-BE49-F238E27FC236}">
                <a16:creationId xmlns:a16="http://schemas.microsoft.com/office/drawing/2014/main" id="{9FE13132-E0E8-453B-A5BD-3E5A5F003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725" y="1515063"/>
            <a:ext cx="7110549" cy="398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1073289-D91E-47C2-8212-3C422197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A303BF-F79B-4850-89FB-E4E9191AA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Inference Process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7 x 7</a:t>
            </a:r>
            <a:r>
              <a:rPr lang="ko-KR" altLang="en-US" dirty="0"/>
              <a:t>은</a:t>
            </a:r>
            <a:r>
              <a:rPr lang="en-US" altLang="ko-KR" dirty="0"/>
              <a:t> 49</a:t>
            </a:r>
            <a:r>
              <a:rPr lang="ko-KR" altLang="en-US" dirty="0"/>
              <a:t>개의 </a:t>
            </a:r>
            <a:r>
              <a:rPr lang="en-US" altLang="ko-KR" dirty="0"/>
              <a:t>grid cell</a:t>
            </a:r>
            <a:r>
              <a:rPr lang="ko-KR" altLang="en-US" dirty="0"/>
              <a:t>을 의미한다</a:t>
            </a:r>
            <a:r>
              <a:rPr lang="en-US" altLang="ko-KR" dirty="0"/>
              <a:t>. </a:t>
            </a:r>
            <a:r>
              <a:rPr lang="ko-KR" altLang="en-US" dirty="0"/>
              <a:t>그리고 각각의 </a:t>
            </a:r>
            <a:r>
              <a:rPr lang="en-US" altLang="ko-KR" dirty="0"/>
              <a:t>grid cell</a:t>
            </a:r>
            <a:r>
              <a:rPr lang="ko-KR" altLang="en-US" dirty="0"/>
              <a:t>은 </a:t>
            </a:r>
            <a:r>
              <a:rPr lang="en-US" altLang="ko-KR" dirty="0"/>
              <a:t>B</a:t>
            </a:r>
            <a:r>
              <a:rPr lang="ko-KR" altLang="en-US" dirty="0"/>
              <a:t>개의 </a:t>
            </a:r>
            <a:r>
              <a:rPr lang="en-US" altLang="ko-KR" dirty="0"/>
              <a:t>Bounding Box</a:t>
            </a:r>
            <a:r>
              <a:rPr lang="ko-KR" altLang="en-US" dirty="0"/>
              <a:t>를 가지고 있는데</a:t>
            </a:r>
            <a:r>
              <a:rPr lang="en-US" altLang="ko-KR" dirty="0"/>
              <a:t>, </a:t>
            </a:r>
            <a:r>
              <a:rPr lang="ko-KR" altLang="en-US" dirty="0"/>
              <a:t>앞 </a:t>
            </a:r>
            <a:r>
              <a:rPr lang="en-US" altLang="ko-KR" dirty="0"/>
              <a:t>5</a:t>
            </a:r>
            <a:r>
              <a:rPr lang="ko-KR" altLang="en-US" dirty="0"/>
              <a:t>개의 값은 해당 </a:t>
            </a:r>
            <a:r>
              <a:rPr lang="en-US" altLang="ko-KR" dirty="0"/>
              <a:t>grid cell</a:t>
            </a:r>
            <a:r>
              <a:rPr lang="ko-KR" altLang="en-US" dirty="0"/>
              <a:t>의 첫 번째 </a:t>
            </a:r>
            <a:r>
              <a:rPr lang="en-US" altLang="ko-KR" dirty="0"/>
              <a:t>bounding box</a:t>
            </a:r>
            <a:r>
              <a:rPr lang="ko-KR" altLang="en-US" dirty="0"/>
              <a:t>에 대한 값이 </a:t>
            </a:r>
            <a:r>
              <a:rPr lang="ko-KR" altLang="en-US" dirty="0" err="1"/>
              <a:t>채워져있다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BFFBF1-57D0-47E4-8EF9-2D0949545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A9B718-8931-4BF1-B743-14022252E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95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073289-D91E-47C2-8212-3C422197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A303BF-F79B-4850-89FB-E4E9191AA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Inference Process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6 ~ 10</a:t>
            </a:r>
            <a:r>
              <a:rPr lang="ko-KR" altLang="en-US" dirty="0"/>
              <a:t>번째 값은 두 번째 </a:t>
            </a:r>
            <a:r>
              <a:rPr lang="en-US" altLang="ko-KR" dirty="0"/>
              <a:t>bounding box</a:t>
            </a:r>
            <a:r>
              <a:rPr lang="ko-KR" altLang="en-US" dirty="0"/>
              <a:t>에 대한 내용이다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BFFBF1-57D0-47E4-8EF9-2D0949545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A9B718-8931-4BF1-B743-14022252E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4098" name="Picture 2" descr="https://curt-park.github.io/images/yolo/NetArch1.JPG">
            <a:extLst>
              <a:ext uri="{FF2B5EF4-FFF2-40B4-BE49-F238E27FC236}">
                <a16:creationId xmlns:a16="http://schemas.microsoft.com/office/drawing/2014/main" id="{32328EFB-9C94-4F2D-B2B9-9D13B144A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143" y="1496576"/>
            <a:ext cx="7167154" cy="40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618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073289-D91E-47C2-8212-3C422197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A303BF-F79B-4850-89FB-E4E9191AA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Inference Process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나머지 </a:t>
            </a:r>
            <a:r>
              <a:rPr lang="en-US" altLang="ko-KR" dirty="0"/>
              <a:t>20</a:t>
            </a:r>
            <a:r>
              <a:rPr lang="ko-KR" altLang="en-US" dirty="0"/>
              <a:t>개 값은 </a:t>
            </a:r>
            <a:r>
              <a:rPr lang="en-US" altLang="ko-KR" dirty="0"/>
              <a:t>20</a:t>
            </a:r>
            <a:r>
              <a:rPr lang="ko-KR" altLang="en-US" dirty="0"/>
              <a:t>개의 </a:t>
            </a:r>
            <a:r>
              <a:rPr lang="en-US" altLang="ko-KR" dirty="0"/>
              <a:t>class</a:t>
            </a:r>
            <a:r>
              <a:rPr lang="ko-KR" altLang="en-US" dirty="0"/>
              <a:t>에 대한 </a:t>
            </a:r>
            <a:r>
              <a:rPr lang="en-US" altLang="ko-KR" dirty="0"/>
              <a:t>conditional class probability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BFFBF1-57D0-47E4-8EF9-2D0949545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A9B718-8931-4BF1-B743-14022252E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5122" name="Picture 2" descr="https://curt-park.github.io/images/yolo/NetArch2.JPG">
            <a:extLst>
              <a:ext uri="{FF2B5EF4-FFF2-40B4-BE49-F238E27FC236}">
                <a16:creationId xmlns:a16="http://schemas.microsoft.com/office/drawing/2014/main" id="{DC6FF33D-F544-409D-BBAD-8D88E6491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442" y="1505403"/>
            <a:ext cx="6850555" cy="384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408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073289-D91E-47C2-8212-3C422197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A303BF-F79B-4850-89FB-E4E9191AA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Inference Process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첫 번째 </a:t>
            </a:r>
            <a:r>
              <a:rPr lang="en-US" altLang="ko-KR" dirty="0"/>
              <a:t>bounding box</a:t>
            </a:r>
            <a:r>
              <a:rPr lang="ko-KR" altLang="en-US" dirty="0"/>
              <a:t>의 </a:t>
            </a:r>
            <a:r>
              <a:rPr lang="en-US" altLang="ko-KR" dirty="0"/>
              <a:t>confidence score</a:t>
            </a:r>
            <a:r>
              <a:rPr lang="ko-KR" altLang="en-US" dirty="0"/>
              <a:t>와 각 </a:t>
            </a:r>
            <a:r>
              <a:rPr lang="en-US" altLang="ko-KR" dirty="0"/>
              <a:t>conditional class prob.</a:t>
            </a:r>
            <a:r>
              <a:rPr lang="ko-KR" altLang="en-US" dirty="0"/>
              <a:t>을 곱하면 첫 번째 </a:t>
            </a:r>
            <a:r>
              <a:rPr lang="en-US" altLang="ko-KR" dirty="0" err="1"/>
              <a:t>bbox</a:t>
            </a:r>
            <a:r>
              <a:rPr lang="ko-KR" altLang="en-US" dirty="0"/>
              <a:t>의 </a:t>
            </a:r>
            <a:r>
              <a:rPr lang="en-US" altLang="ko-KR" dirty="0"/>
              <a:t>class specific confidence score</a:t>
            </a:r>
            <a:r>
              <a:rPr lang="ko-KR" altLang="en-US" dirty="0"/>
              <a:t>가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BFFBF1-57D0-47E4-8EF9-2D0949545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A9B718-8931-4BF1-B743-14022252E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6146" name="Picture 2" descr="https://curt-park.github.io/images/yolo/NetArch3.JPG">
            <a:extLst>
              <a:ext uri="{FF2B5EF4-FFF2-40B4-BE49-F238E27FC236}">
                <a16:creationId xmlns:a16="http://schemas.microsoft.com/office/drawing/2014/main" id="{487CD41F-5B4C-45E0-919E-0C9619337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439" y="1446465"/>
            <a:ext cx="7003121" cy="396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328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073289-D91E-47C2-8212-3C422197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A303BF-F79B-4850-89FB-E4E9191AA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Inference Process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이런 식으로 모든 </a:t>
            </a:r>
            <a:r>
              <a:rPr lang="en-US" altLang="ko-KR" dirty="0" err="1"/>
              <a:t>bbox</a:t>
            </a:r>
            <a:r>
              <a:rPr lang="ko-KR" altLang="en-US" dirty="0"/>
              <a:t>에 대해 계산하면 </a:t>
            </a:r>
            <a:r>
              <a:rPr lang="en-US" altLang="ko-KR" dirty="0"/>
              <a:t>98</a:t>
            </a:r>
            <a:r>
              <a:rPr lang="ko-KR" altLang="en-US" dirty="0"/>
              <a:t>개의 </a:t>
            </a:r>
            <a:r>
              <a:rPr lang="en-US" altLang="ko-KR" dirty="0"/>
              <a:t>class specific confidence score</a:t>
            </a:r>
            <a:r>
              <a:rPr lang="ko-KR" altLang="en-US" dirty="0"/>
              <a:t>를 얻는다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 </a:t>
            </a:r>
            <a:r>
              <a:rPr lang="en-US" altLang="ko-KR" dirty="0"/>
              <a:t>score</a:t>
            </a:r>
            <a:r>
              <a:rPr lang="ko-KR" altLang="en-US" dirty="0"/>
              <a:t>에 대해 각 </a:t>
            </a:r>
            <a:r>
              <a:rPr lang="en-US" altLang="ko-KR" dirty="0"/>
              <a:t>20</a:t>
            </a:r>
            <a:r>
              <a:rPr lang="ko-KR" altLang="en-US" dirty="0"/>
              <a:t>개의 클래스를 기준으로 </a:t>
            </a:r>
            <a:r>
              <a:rPr lang="en-US" altLang="ko-KR" dirty="0"/>
              <a:t>Non-maximum suppression</a:t>
            </a:r>
            <a:r>
              <a:rPr lang="ko-KR" altLang="en-US" dirty="0"/>
              <a:t>을 진행한다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BFFBF1-57D0-47E4-8EF9-2D0949545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A9B718-8931-4BF1-B743-14022252E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7170" name="Picture 2" descr="https://curt-park.github.io/images/yolo/NetArch4.JPG">
            <a:extLst>
              <a:ext uri="{FF2B5EF4-FFF2-40B4-BE49-F238E27FC236}">
                <a16:creationId xmlns:a16="http://schemas.microsoft.com/office/drawing/2014/main" id="{E76616AD-E4AA-449A-9A28-58E79F794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11" y="1519350"/>
            <a:ext cx="7332617" cy="411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69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EA9C1A-7F0E-4519-97EC-233F4A97B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C5CD56-2810-4733-905F-E01104F21C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Training Process</a:t>
                </a:r>
              </a:p>
              <a:p>
                <a:pPr marL="288000" lvl="1" indent="0">
                  <a:buNone/>
                </a:pPr>
                <a:r>
                  <a:rPr lang="en-US" altLang="ko-KR" dirty="0"/>
                  <a:t>1. Grid cell</a:t>
                </a:r>
                <a:r>
                  <a:rPr lang="ko-KR" altLang="en-US" dirty="0"/>
                  <a:t>의 여러 </a:t>
                </a:r>
                <a:r>
                  <a:rPr lang="en-US" altLang="ko-KR" dirty="0" err="1"/>
                  <a:t>bbox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중</a:t>
                </a:r>
                <a:r>
                  <a:rPr lang="en-US" altLang="ko-KR" dirty="0"/>
                  <a:t>, ground-truth box</a:t>
                </a:r>
                <a:r>
                  <a:rPr lang="ko-KR" altLang="en-US" dirty="0"/>
                  <a:t>와의 </a:t>
                </a:r>
                <a:r>
                  <a:rPr lang="en-US" altLang="ko-KR" dirty="0"/>
                  <a:t>IOU</a:t>
                </a:r>
                <a:r>
                  <a:rPr lang="ko-KR" altLang="en-US" dirty="0"/>
                  <a:t>가 가장 높은 </a:t>
                </a:r>
                <a:r>
                  <a:rPr lang="en-US" altLang="ko-KR" dirty="0" err="1"/>
                  <a:t>bbox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predictor</a:t>
                </a:r>
                <a:r>
                  <a:rPr lang="ko-KR" altLang="en-US" dirty="0"/>
                  <a:t>로 설정한다</a:t>
                </a:r>
                <a:r>
                  <a:rPr lang="en-US" altLang="ko-KR" dirty="0"/>
                  <a:t>.</a:t>
                </a:r>
              </a:p>
              <a:p>
                <a:pPr marL="288000" lvl="1" indent="0">
                  <a:buNone/>
                </a:pPr>
                <a:r>
                  <a:rPr lang="en-US" altLang="ko-KR" dirty="0"/>
                  <a:t>2. 1.</a:t>
                </a:r>
                <a:r>
                  <a:rPr lang="ko-KR" altLang="en-US" dirty="0"/>
                  <a:t>의 기준에 따라 아래 기호가 사용된다</a:t>
                </a:r>
                <a:r>
                  <a:rPr lang="en-US" altLang="ko-KR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obj</m:t>
                        </m:r>
                      </m:sup>
                    </m:sSubSup>
                  </m:oMath>
                </a14:m>
                <a:r>
                  <a:rPr lang="en-US" altLang="ko-KR" dirty="0"/>
                  <a:t>: Object</a:t>
                </a:r>
                <a:r>
                  <a:rPr lang="ko-KR" altLang="en-US" dirty="0"/>
                  <a:t>가 존재하는 </a:t>
                </a:r>
                <a:r>
                  <a:rPr lang="en-US" altLang="ko-KR" dirty="0"/>
                  <a:t>grid cell </a:t>
                </a:r>
                <a:r>
                  <a:rPr lang="en-US" altLang="ko-KR" dirty="0" err="1"/>
                  <a:t>i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predictor </a:t>
                </a:r>
                <a:r>
                  <a:rPr lang="en-US" altLang="ko-KR" dirty="0" err="1"/>
                  <a:t>bbox</a:t>
                </a:r>
                <a:r>
                  <a:rPr lang="en-US" altLang="ko-KR" dirty="0"/>
                  <a:t> j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i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i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no</m:t>
                        </m:r>
                        <m:r>
                          <m:rPr>
                            <m:sty m:val="p"/>
                          </m:rPr>
                          <a:rPr lang="en-US" altLang="ko-KR" i="0">
                            <a:latin typeface="Cambria Math" panose="02040503050406030204" pitchFamily="18" charset="0"/>
                          </a:rPr>
                          <m:t>obj</m:t>
                        </m:r>
                      </m:sup>
                    </m:sSubSup>
                  </m:oMath>
                </a14:m>
                <a:r>
                  <a:rPr lang="en-US" altLang="ko-KR" dirty="0"/>
                  <a:t>: Object</a:t>
                </a:r>
                <a:r>
                  <a:rPr lang="ko-KR" altLang="en-US" dirty="0"/>
                  <a:t>가 존재하지 않는 </a:t>
                </a:r>
                <a:r>
                  <a:rPr lang="en-US" altLang="ko-KR" dirty="0"/>
                  <a:t>grid cell </a:t>
                </a:r>
                <a:r>
                  <a:rPr lang="en-US" altLang="ko-KR" dirty="0" err="1"/>
                  <a:t>i</a:t>
                </a:r>
                <a:r>
                  <a:rPr lang="ko-KR" altLang="en-US" dirty="0"/>
                  <a:t>의 </a:t>
                </a:r>
                <a:r>
                  <a:rPr lang="en-US" altLang="ko-KR" dirty="0" err="1"/>
                  <a:t>bbox</a:t>
                </a:r>
                <a:r>
                  <a:rPr lang="en-US" altLang="ko-KR" dirty="0"/>
                  <a:t> j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obj</m:t>
                        </m:r>
                      </m:sup>
                    </m:sSubSup>
                  </m:oMath>
                </a14:m>
                <a:r>
                  <a:rPr lang="en-US" altLang="ko-KR" dirty="0"/>
                  <a:t>: Object</a:t>
                </a:r>
                <a:r>
                  <a:rPr lang="ko-KR" altLang="en-US" dirty="0"/>
                  <a:t>가 존재하는 </a:t>
                </a:r>
                <a:r>
                  <a:rPr lang="en-US" altLang="ko-KR" dirty="0"/>
                  <a:t>grid cell I</a:t>
                </a:r>
              </a:p>
              <a:p>
                <a:pPr lvl="2"/>
                <a:r>
                  <a:rPr lang="en-US" altLang="ko-KR" dirty="0"/>
                  <a:t>Ground-truth box</a:t>
                </a:r>
                <a:r>
                  <a:rPr lang="ko-KR" altLang="en-US" dirty="0"/>
                  <a:t>의 중심점이 어떤 </a:t>
                </a:r>
                <a:r>
                  <a:rPr lang="en-US" altLang="ko-KR" dirty="0"/>
                  <a:t>grid cell </a:t>
                </a:r>
                <a:r>
                  <a:rPr lang="ko-KR" altLang="en-US" dirty="0"/>
                  <a:t>내부에 위치하면</a:t>
                </a:r>
                <a:r>
                  <a:rPr lang="en-US" altLang="ko-KR" dirty="0"/>
                  <a:t>, object</a:t>
                </a:r>
                <a:r>
                  <a:rPr lang="ko-KR" altLang="en-US" dirty="0"/>
                  <a:t>가 존재한다고 한다</a:t>
                </a:r>
                <a:r>
                  <a:rPr lang="en-US" altLang="ko-KR" dirty="0"/>
                  <a:t>.</a:t>
                </a:r>
              </a:p>
              <a:p>
                <a:pPr lvl="2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C5CD56-2810-4733-905F-E01104F21C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8" t="-1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6EA4D1-37F9-46AF-B291-3230EF723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00744D-4EDD-48C9-8EC8-E4BBF062F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4994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765D3-AC22-4F83-A2F7-6D10C376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C13F9C-A37B-4DDB-B672-82E3B196A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Loss Function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r>
              <a:rPr lang="en-US" altLang="ko-KR" dirty="0"/>
              <a:t>(1) Object</a:t>
            </a:r>
            <a:r>
              <a:rPr lang="ko-KR" altLang="en-US" dirty="0"/>
              <a:t>가 존재하는 </a:t>
            </a:r>
            <a:r>
              <a:rPr lang="en-US" altLang="ko-KR" dirty="0"/>
              <a:t>grid cell </a:t>
            </a:r>
            <a:r>
              <a:rPr lang="en-US" altLang="ko-KR" dirty="0" err="1"/>
              <a:t>i</a:t>
            </a:r>
            <a:r>
              <a:rPr lang="ko-KR" altLang="en-US" dirty="0"/>
              <a:t>의 </a:t>
            </a:r>
            <a:r>
              <a:rPr lang="en-US" altLang="ko-KR" dirty="0"/>
              <a:t>predictor </a:t>
            </a:r>
            <a:r>
              <a:rPr lang="en-US" altLang="ko-KR" dirty="0" err="1"/>
              <a:t>bbox</a:t>
            </a:r>
            <a:r>
              <a:rPr lang="en-US" altLang="ko-KR" dirty="0"/>
              <a:t> j</a:t>
            </a:r>
            <a:r>
              <a:rPr lang="ko-KR" altLang="en-US" dirty="0"/>
              <a:t>에 대해</a:t>
            </a:r>
            <a:r>
              <a:rPr lang="en-US" altLang="ko-KR" dirty="0"/>
              <a:t> 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의 </a:t>
            </a:r>
            <a:r>
              <a:rPr lang="en-US" altLang="ko-KR" dirty="0"/>
              <a:t>loss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2"/>
            <a:r>
              <a:rPr lang="en-US" altLang="ko-KR" dirty="0"/>
              <a:t>(2) Object</a:t>
            </a:r>
            <a:r>
              <a:rPr lang="ko-KR" altLang="en-US" dirty="0"/>
              <a:t>가 존재하는 </a:t>
            </a:r>
            <a:r>
              <a:rPr lang="en-US" altLang="ko-KR" dirty="0"/>
              <a:t>grid cell </a:t>
            </a:r>
            <a:r>
              <a:rPr lang="en-US" altLang="ko-KR" dirty="0" err="1"/>
              <a:t>i</a:t>
            </a:r>
            <a:r>
              <a:rPr lang="ko-KR" altLang="en-US" dirty="0"/>
              <a:t>의 </a:t>
            </a:r>
            <a:r>
              <a:rPr lang="en-US" altLang="ko-KR" dirty="0"/>
              <a:t>predictor </a:t>
            </a:r>
            <a:r>
              <a:rPr lang="en-US" altLang="ko-KR" dirty="0" err="1"/>
              <a:t>bbox</a:t>
            </a:r>
            <a:r>
              <a:rPr lang="en-US" altLang="ko-KR" dirty="0"/>
              <a:t> j</a:t>
            </a:r>
            <a:r>
              <a:rPr lang="ko-KR" altLang="en-US" dirty="0"/>
              <a:t>에 대해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h</a:t>
            </a:r>
            <a:r>
              <a:rPr lang="ko-KR" altLang="en-US" dirty="0"/>
              <a:t>의 </a:t>
            </a:r>
            <a:r>
              <a:rPr lang="en-US" altLang="ko-KR" dirty="0"/>
              <a:t>loss</a:t>
            </a:r>
            <a:r>
              <a:rPr lang="ko-KR" altLang="en-US" dirty="0"/>
              <a:t>를 계산</a:t>
            </a:r>
            <a:endParaRPr lang="en-US" altLang="ko-KR" dirty="0"/>
          </a:p>
          <a:p>
            <a:pPr lvl="2"/>
            <a:r>
              <a:rPr lang="en-US" altLang="ko-KR" dirty="0"/>
              <a:t>(3) Object</a:t>
            </a:r>
            <a:r>
              <a:rPr lang="ko-KR" altLang="en-US" dirty="0"/>
              <a:t>가 존재하는 </a:t>
            </a:r>
            <a:r>
              <a:rPr lang="en-US" altLang="ko-KR" dirty="0"/>
              <a:t>grid cell </a:t>
            </a:r>
            <a:r>
              <a:rPr lang="en-US" altLang="ko-KR" dirty="0" err="1"/>
              <a:t>i</a:t>
            </a:r>
            <a:r>
              <a:rPr lang="ko-KR" altLang="en-US" dirty="0"/>
              <a:t>의 </a:t>
            </a:r>
            <a:r>
              <a:rPr lang="en-US" altLang="ko-KR" dirty="0"/>
              <a:t>predictor </a:t>
            </a:r>
            <a:r>
              <a:rPr lang="en-US" altLang="ko-KR" dirty="0" err="1"/>
              <a:t>bbox</a:t>
            </a:r>
            <a:r>
              <a:rPr lang="en-US" altLang="ko-KR" dirty="0"/>
              <a:t> j</a:t>
            </a:r>
            <a:r>
              <a:rPr lang="ko-KR" altLang="en-US" dirty="0"/>
              <a:t>에 대해 </a:t>
            </a:r>
            <a:r>
              <a:rPr lang="en-US" altLang="ko-KR" dirty="0"/>
              <a:t>confidence score</a:t>
            </a:r>
            <a:r>
              <a:rPr lang="ko-KR" altLang="en-US" dirty="0"/>
              <a:t>의 </a:t>
            </a:r>
            <a:r>
              <a:rPr lang="en-US" altLang="ko-KR" dirty="0"/>
              <a:t>loss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2"/>
            <a:r>
              <a:rPr lang="en-US" altLang="ko-KR" dirty="0"/>
              <a:t>(4) Object</a:t>
            </a:r>
            <a:r>
              <a:rPr lang="ko-KR" altLang="en-US" dirty="0"/>
              <a:t>가 존재하지 않는 </a:t>
            </a:r>
            <a:r>
              <a:rPr lang="en-US" altLang="ko-KR" dirty="0"/>
              <a:t>grid cell </a:t>
            </a:r>
            <a:r>
              <a:rPr lang="en-US" altLang="ko-KR" dirty="0" err="1"/>
              <a:t>i</a:t>
            </a:r>
            <a:r>
              <a:rPr lang="ko-KR" altLang="en-US" dirty="0"/>
              <a:t>의 </a:t>
            </a:r>
            <a:r>
              <a:rPr lang="en-US" altLang="ko-KR" dirty="0" err="1"/>
              <a:t>bbox</a:t>
            </a:r>
            <a:r>
              <a:rPr lang="en-US" altLang="ko-KR" dirty="0"/>
              <a:t> j</a:t>
            </a:r>
            <a:r>
              <a:rPr lang="ko-KR" altLang="en-US" dirty="0"/>
              <a:t>에 대해 </a:t>
            </a:r>
            <a:r>
              <a:rPr lang="en-US" altLang="ko-KR" dirty="0"/>
              <a:t>confidence score</a:t>
            </a:r>
            <a:r>
              <a:rPr lang="ko-KR" altLang="en-US" dirty="0"/>
              <a:t>의 </a:t>
            </a:r>
            <a:r>
              <a:rPr lang="en-US" altLang="ko-KR" dirty="0"/>
              <a:t>loss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2"/>
            <a:r>
              <a:rPr lang="en-US" altLang="ko-KR" dirty="0"/>
              <a:t>(5) Object</a:t>
            </a:r>
            <a:r>
              <a:rPr lang="ko-KR" altLang="en-US" dirty="0"/>
              <a:t>가 존재하는 </a:t>
            </a:r>
            <a:r>
              <a:rPr lang="en-US" altLang="ko-KR" dirty="0"/>
              <a:t>grid cell </a:t>
            </a:r>
            <a:r>
              <a:rPr lang="en-US" altLang="ko-KR" dirty="0" err="1"/>
              <a:t>i</a:t>
            </a:r>
            <a:r>
              <a:rPr lang="ko-KR" altLang="en-US" dirty="0"/>
              <a:t>에 대해</a:t>
            </a:r>
            <a:r>
              <a:rPr lang="en-US" altLang="ko-KR" dirty="0"/>
              <a:t> conditional class prob.</a:t>
            </a:r>
            <a:r>
              <a:rPr lang="ko-KR" altLang="en-US" dirty="0"/>
              <a:t>의 </a:t>
            </a:r>
            <a:r>
              <a:rPr lang="en-US" altLang="ko-KR" dirty="0"/>
              <a:t>loss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1"/>
            <a:r>
              <a:rPr lang="en-US" altLang="ko-KR" dirty="0"/>
              <a:t>Ref: </a:t>
            </a:r>
            <a:r>
              <a:rPr lang="en-US" altLang="ko-KR" dirty="0">
                <a:hlinkClick r:id="rId2"/>
              </a:rPr>
              <a:t>https://www.youtube.com/watch?v=L0tzmv--CGY&amp;feature=youtu.be</a:t>
            </a:r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AD5F0A-C893-4B46-B053-B52CAC14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4E4145-9ABE-45D7-8D54-B9597D448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8194" name="Picture 2" descr="https://curt-park.github.io/images/yolo/lossFunction.JPG">
            <a:extLst>
              <a:ext uri="{FF2B5EF4-FFF2-40B4-BE49-F238E27FC236}">
                <a16:creationId xmlns:a16="http://schemas.microsoft.com/office/drawing/2014/main" id="{B6A1386E-2BC7-4FA9-B493-35D01A36A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3" r="18500"/>
          <a:stretch/>
        </p:blipFill>
        <p:spPr bwMode="auto">
          <a:xfrm>
            <a:off x="1062444" y="1570400"/>
            <a:ext cx="4220837" cy="267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CC9781-B5A2-445D-98F2-2EEECC1FFD99}"/>
                  </a:ext>
                </a:extLst>
              </p:cNvPr>
              <p:cNvSpPr txBox="1"/>
              <p:nvPr/>
            </p:nvSpPr>
            <p:spPr>
              <a:xfrm>
                <a:off x="4041846" y="1120363"/>
                <a:ext cx="7760843" cy="476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𝑐𝑜𝑜𝑟𝑑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Consolas" panose="020B0609020204030204" pitchFamily="49" charset="0"/>
                    <a:ea typeface="MSugiJeong" panose="02030609000101010101" pitchFamily="17" charset="-127"/>
                  </a:rPr>
                  <a:t>: coordinates(x, y, w, h)</a:t>
                </a:r>
                <a:r>
                  <a:rPr lang="ko-KR" altLang="en-US" sz="1200" dirty="0">
                    <a:latin typeface="Consolas" panose="020B0609020204030204" pitchFamily="49" charset="0"/>
                    <a:ea typeface="MSugiJeong" panose="02030609000101010101" pitchFamily="17" charset="-127"/>
                  </a:rPr>
                  <a:t>에 대한 </a:t>
                </a:r>
                <a:r>
                  <a:rPr lang="en-US" altLang="ko-KR" sz="1200" dirty="0">
                    <a:latin typeface="Consolas" panose="020B0609020204030204" pitchFamily="49" charset="0"/>
                    <a:ea typeface="MSugiJeong" panose="02030609000101010101" pitchFamily="17" charset="-127"/>
                  </a:rPr>
                  <a:t>loss</a:t>
                </a:r>
                <a:r>
                  <a:rPr lang="ko-KR" altLang="en-US" sz="1200" dirty="0">
                    <a:latin typeface="Consolas" panose="020B0609020204030204" pitchFamily="49" charset="0"/>
                    <a:ea typeface="MSugiJeong" panose="02030609000101010101" pitchFamily="17" charset="-127"/>
                  </a:rPr>
                  <a:t>와 다른 </a:t>
                </a:r>
                <a:r>
                  <a:rPr lang="en-US" altLang="ko-KR" sz="1200" dirty="0">
                    <a:latin typeface="Consolas" panose="020B0609020204030204" pitchFamily="49" charset="0"/>
                    <a:ea typeface="MSugiJeong" panose="02030609000101010101" pitchFamily="17" charset="-127"/>
                  </a:rPr>
                  <a:t>loss</a:t>
                </a:r>
                <a:r>
                  <a:rPr lang="ko-KR" altLang="en-US" sz="1200" dirty="0">
                    <a:latin typeface="Consolas" panose="020B0609020204030204" pitchFamily="49" charset="0"/>
                    <a:ea typeface="MSugiJeong" panose="02030609000101010101" pitchFamily="17" charset="-127"/>
                  </a:rPr>
                  <a:t>들과의 균형을 위한 </a:t>
                </a:r>
                <a:r>
                  <a:rPr lang="en-US" altLang="ko-KR" sz="1200" dirty="0">
                    <a:latin typeface="Consolas" panose="020B0609020204030204" pitchFamily="49" charset="0"/>
                    <a:ea typeface="MSugiJeong" panose="02030609000101010101" pitchFamily="17" charset="-127"/>
                  </a:rPr>
                  <a:t>balancing parameter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𝑛𝑜𝑜𝑏𝑗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Consolas" panose="020B0609020204030204" pitchFamily="49" charset="0"/>
                    <a:ea typeface="MSugiJeong" panose="02030609000101010101" pitchFamily="17" charset="-127"/>
                  </a:rPr>
                  <a:t>: obj</a:t>
                </a:r>
                <a:r>
                  <a:rPr lang="ko-KR" altLang="en-US" sz="1200" dirty="0">
                    <a:latin typeface="Consolas" panose="020B0609020204030204" pitchFamily="49" charset="0"/>
                    <a:ea typeface="MSugiJeong" panose="02030609000101010101" pitchFamily="17" charset="-127"/>
                  </a:rPr>
                  <a:t>가 있는 </a:t>
                </a:r>
                <a:r>
                  <a:rPr lang="en-US" altLang="ko-KR" sz="1200" dirty="0">
                    <a:latin typeface="Consolas" panose="020B0609020204030204" pitchFamily="49" charset="0"/>
                    <a:ea typeface="MSugiJeong" panose="02030609000101010101" pitchFamily="17" charset="-127"/>
                  </a:rPr>
                  <a:t>box</a:t>
                </a:r>
                <a:r>
                  <a:rPr lang="ko-KR" altLang="en-US" sz="1200" dirty="0">
                    <a:latin typeface="Consolas" panose="020B0609020204030204" pitchFamily="49" charset="0"/>
                    <a:ea typeface="MSugiJeong" panose="02030609000101010101" pitchFamily="17" charset="-127"/>
                  </a:rPr>
                  <a:t>와 없는 </a:t>
                </a:r>
                <a:r>
                  <a:rPr lang="en-US" altLang="ko-KR" sz="1200" dirty="0">
                    <a:latin typeface="Consolas" panose="020B0609020204030204" pitchFamily="49" charset="0"/>
                    <a:ea typeface="MSugiJeong" panose="02030609000101010101" pitchFamily="17" charset="-127"/>
                  </a:rPr>
                  <a:t>box</a:t>
                </a:r>
                <a:r>
                  <a:rPr lang="ko-KR" altLang="en-US" sz="1200" dirty="0">
                    <a:latin typeface="Consolas" panose="020B0609020204030204" pitchFamily="49" charset="0"/>
                    <a:ea typeface="MSugiJeong" panose="02030609000101010101" pitchFamily="17" charset="-127"/>
                  </a:rPr>
                  <a:t>간의 균형을 위한 </a:t>
                </a:r>
                <a:r>
                  <a:rPr lang="en-US" altLang="ko-KR" sz="1200" dirty="0">
                    <a:latin typeface="Consolas" panose="020B0609020204030204" pitchFamily="49" charset="0"/>
                    <a:ea typeface="MSugiJeong" panose="02030609000101010101" pitchFamily="17" charset="-127"/>
                  </a:rPr>
                  <a:t>balancing parameter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CC9781-B5A2-445D-98F2-2EEECC1FF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846" y="1120363"/>
                <a:ext cx="7760843" cy="476541"/>
              </a:xfrm>
              <a:prstGeom prst="rect">
                <a:avLst/>
              </a:prstGeom>
              <a:blipFill>
                <a:blip r:embed="rId4"/>
                <a:stretch>
                  <a:fillRect t="-2564" b="-64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780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AF2F4-8D78-4998-B0D8-678F90E4E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FCN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3EFDA1-8B7A-454F-B082-18D6D5624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Fully Convolutional Network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Fully connected layer</a:t>
            </a:r>
            <a:r>
              <a:rPr lang="ko-KR" altLang="en-US" dirty="0"/>
              <a:t>의 문제점을 해결</a:t>
            </a:r>
            <a:endParaRPr lang="en-US" altLang="ko-KR" dirty="0"/>
          </a:p>
          <a:p>
            <a:pPr lvl="2"/>
            <a:r>
              <a:rPr lang="ko-KR" altLang="en-US" dirty="0"/>
              <a:t>고정된 크기만 받는다는 문제</a:t>
            </a:r>
            <a:endParaRPr lang="en-US" altLang="ko-KR" dirty="0"/>
          </a:p>
          <a:p>
            <a:pPr lvl="2"/>
            <a:r>
              <a:rPr lang="ko-KR" altLang="en-US" dirty="0"/>
              <a:t>위치정보가 사라지는 문제</a:t>
            </a:r>
            <a:endParaRPr lang="en-US" altLang="ko-KR" dirty="0"/>
          </a:p>
          <a:p>
            <a:pPr lvl="1"/>
            <a:r>
              <a:rPr lang="en-US" altLang="ko-KR" dirty="0"/>
              <a:t>FC layer</a:t>
            </a:r>
            <a:r>
              <a:rPr lang="ko-KR" altLang="en-US" dirty="0"/>
              <a:t>를 </a:t>
            </a:r>
            <a:r>
              <a:rPr lang="en-US" altLang="ko-KR" dirty="0"/>
              <a:t>1x1 convolution</a:t>
            </a:r>
            <a:r>
              <a:rPr lang="ko-KR" altLang="en-US" dirty="0"/>
              <a:t>으로 대체하여 위치정보 손실을 예방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05A0F6F-E355-4AC7-ADD2-14FEFD731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DF7FEF-B906-4BFF-8D02-CA3FF101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5AB9B2-B143-4D2A-A146-9C83C7098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049" y="1534478"/>
            <a:ext cx="5934822" cy="322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8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CC598-F5DE-416D-A3E3-AE236D11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FCN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500571-3222-4FE2-85F1-38A30DB81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Features of FCN</a:t>
            </a:r>
          </a:p>
          <a:p>
            <a:pPr lvl="1"/>
            <a:r>
              <a:rPr lang="en-US" altLang="ko-KR" dirty="0"/>
              <a:t>VGG16</a:t>
            </a:r>
            <a:r>
              <a:rPr lang="ko-KR" altLang="en-US" dirty="0"/>
              <a:t>으로부터 </a:t>
            </a:r>
            <a:r>
              <a:rPr lang="en-US" altLang="ko-KR" dirty="0"/>
              <a:t>Transfer Learning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1"/>
            <a:r>
              <a:rPr lang="en-US" altLang="ko-KR" dirty="0"/>
              <a:t>VGG16</a:t>
            </a:r>
            <a:r>
              <a:rPr lang="ko-KR" altLang="en-US" dirty="0"/>
              <a:t>의 마지막 </a:t>
            </a:r>
            <a:r>
              <a:rPr lang="en-US" altLang="ko-KR" dirty="0"/>
              <a:t>layer</a:t>
            </a:r>
            <a:r>
              <a:rPr lang="ko-KR" altLang="en-US" dirty="0"/>
              <a:t>인 </a:t>
            </a:r>
            <a:r>
              <a:rPr lang="en-US" altLang="ko-KR" dirty="0"/>
              <a:t>fully connected layer</a:t>
            </a:r>
            <a:r>
              <a:rPr lang="ko-KR" altLang="en-US" dirty="0"/>
              <a:t>을 </a:t>
            </a:r>
            <a:r>
              <a:rPr lang="en-US" altLang="ko-KR" dirty="0"/>
              <a:t>1x1 convolution layer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lvl="1"/>
            <a:r>
              <a:rPr lang="en-US" altLang="ko-KR" dirty="0"/>
              <a:t>Transposed convolution</a:t>
            </a:r>
            <a:r>
              <a:rPr lang="ko-KR" altLang="en-US" dirty="0"/>
              <a:t>을 통해 낮은 해상도의 </a:t>
            </a:r>
            <a:r>
              <a:rPr lang="en-US" altLang="ko-KR" dirty="0"/>
              <a:t>heat map</a:t>
            </a:r>
            <a:r>
              <a:rPr lang="ko-KR" altLang="en-US" dirty="0"/>
              <a:t>을 </a:t>
            </a:r>
            <a:r>
              <a:rPr lang="en-US" altLang="ko-KR" dirty="0" err="1"/>
              <a:t>Upsampling</a:t>
            </a:r>
            <a:endParaRPr lang="en-US" altLang="ko-KR" dirty="0"/>
          </a:p>
          <a:p>
            <a:pPr lvl="1"/>
            <a:r>
              <a:rPr lang="en-US" altLang="ko-KR" dirty="0" err="1"/>
              <a:t>Upsampling</a:t>
            </a:r>
            <a:r>
              <a:rPr lang="en-US" altLang="ko-KR" dirty="0"/>
              <a:t> </a:t>
            </a:r>
            <a:r>
              <a:rPr lang="ko-KR" altLang="en-US" dirty="0"/>
              <a:t>시</a:t>
            </a:r>
            <a:r>
              <a:rPr lang="en-US" altLang="ko-KR" dirty="0"/>
              <a:t>, VGG16</a:t>
            </a:r>
            <a:r>
              <a:rPr lang="ko-KR" altLang="en-US" dirty="0"/>
              <a:t>의 낮은 </a:t>
            </a:r>
            <a:r>
              <a:rPr lang="en-US" altLang="ko-KR" dirty="0"/>
              <a:t>layer</a:t>
            </a:r>
            <a:r>
              <a:rPr lang="ko-KR" altLang="en-US" dirty="0"/>
              <a:t>의 특징 </a:t>
            </a:r>
            <a:r>
              <a:rPr lang="ko-KR" altLang="en-US" dirty="0" err="1"/>
              <a:t>맵을</a:t>
            </a:r>
            <a:r>
              <a:rPr lang="ko-KR" altLang="en-US" dirty="0"/>
              <a:t> 더함</a:t>
            </a:r>
            <a:endParaRPr lang="en-US" altLang="ko-KR" dirty="0"/>
          </a:p>
          <a:p>
            <a:pPr lvl="1"/>
            <a:r>
              <a:rPr lang="ko-KR" altLang="en-US" dirty="0"/>
              <a:t>여러 단의 </a:t>
            </a:r>
            <a:r>
              <a:rPr lang="en-US" altLang="ko-KR" dirty="0"/>
              <a:t>Conv layer </a:t>
            </a:r>
            <a:r>
              <a:rPr lang="ko-KR" altLang="en-US" dirty="0"/>
              <a:t>중 후반부에 있는 특징 </a:t>
            </a:r>
            <a:r>
              <a:rPr lang="ko-KR" altLang="en-US" dirty="0" err="1"/>
              <a:t>맵을</a:t>
            </a:r>
            <a:r>
              <a:rPr lang="ko-KR" altLang="en-US" dirty="0"/>
              <a:t> 결합하면 중요한 정보 취득 가능</a:t>
            </a:r>
            <a:endParaRPr lang="en-US" altLang="ko-KR" dirty="0"/>
          </a:p>
          <a:p>
            <a:pPr lvl="1"/>
            <a:r>
              <a:rPr lang="ko-KR" altLang="en-US" dirty="0"/>
              <a:t>각 </a:t>
            </a:r>
            <a:r>
              <a:rPr lang="en-US" altLang="ko-KR" dirty="0"/>
              <a:t>Conv Block</a:t>
            </a:r>
            <a:r>
              <a:rPr lang="ko-KR" altLang="en-US" dirty="0"/>
              <a:t>이 끝난 후 </a:t>
            </a:r>
            <a:r>
              <a:rPr lang="en-US" altLang="ko-KR" dirty="0"/>
              <a:t>Skip connection</a:t>
            </a:r>
            <a:r>
              <a:rPr lang="ko-KR" altLang="en-US" dirty="0"/>
              <a:t>을 통해 이전 </a:t>
            </a:r>
            <a:r>
              <a:rPr lang="en-US" altLang="ko-KR" dirty="0"/>
              <a:t>pooled</a:t>
            </a:r>
            <a:r>
              <a:rPr lang="ko-KR" altLang="en-US" dirty="0"/>
              <a:t>된 특징을 다시 결합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F94BF5-A97D-4288-B20D-BF3AC22B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4E911E-6D96-4BE1-A4B6-96D36BA9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28F088-C7ED-4C51-9572-782B857A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12" y="3662226"/>
            <a:ext cx="62007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14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BF47D-E466-44BB-B67F-301B9B52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 Design Rules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6297D7-9B69-4F04-BA12-3639318B8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Neural Net. Design Rules</a:t>
            </a:r>
          </a:p>
          <a:p>
            <a:pPr lvl="1"/>
            <a:r>
              <a:rPr lang="en-US" altLang="ko-KR" dirty="0"/>
              <a:t>Avoid representational bottlenecks, especially early in the network</a:t>
            </a:r>
          </a:p>
          <a:p>
            <a:pPr lvl="1"/>
            <a:r>
              <a:rPr lang="en-US" altLang="ko-KR" dirty="0"/>
              <a:t>Higher dimensional representations are easier to process locally within a network</a:t>
            </a:r>
          </a:p>
          <a:p>
            <a:pPr lvl="1"/>
            <a:r>
              <a:rPr lang="en-US" altLang="ko-KR" dirty="0"/>
              <a:t>Spatial aggregation can be done over lower dimensional embeddings without much or any loss in representational power</a:t>
            </a:r>
          </a:p>
          <a:p>
            <a:pPr lvl="1"/>
            <a:r>
              <a:rPr lang="en-US" altLang="ko-KR" dirty="0"/>
              <a:t>Balance the width and depth of the network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AEE2C9-ED6B-4ED7-B5FF-5DB24FD6A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DAE99E-C789-40C7-87F7-A1AA97384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3229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EDA0D-4D45-4F09-97D4-BE8AA540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FCN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CC747-3BD8-40A7-9CBF-D4877B1E3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Issues</a:t>
            </a:r>
          </a:p>
          <a:p>
            <a:pPr lvl="1"/>
            <a:r>
              <a:rPr lang="ko-KR" altLang="en-US" dirty="0"/>
              <a:t>정해진 </a:t>
            </a:r>
            <a:r>
              <a:rPr lang="en-US" altLang="ko-KR" dirty="0"/>
              <a:t>Receptive Field</a:t>
            </a:r>
            <a:r>
              <a:rPr lang="ko-KR" altLang="en-US" dirty="0"/>
              <a:t>를 사용함</a:t>
            </a:r>
            <a:endParaRPr lang="en-US" altLang="ko-KR" dirty="0"/>
          </a:p>
          <a:p>
            <a:pPr lvl="2"/>
            <a:r>
              <a:rPr lang="ko-KR" altLang="en-US" dirty="0"/>
              <a:t>작은 물체들을 무시하거나 이상하게 인식</a:t>
            </a:r>
            <a:endParaRPr lang="en-US" altLang="ko-KR" dirty="0"/>
          </a:p>
          <a:p>
            <a:pPr lvl="2"/>
            <a:r>
              <a:rPr lang="ko-KR" altLang="en-US" dirty="0"/>
              <a:t>큰 물체를 작은 물체로 인식하거나 결과가 일정하지 않음</a:t>
            </a:r>
            <a:endParaRPr lang="en-US" altLang="ko-KR" dirty="0"/>
          </a:p>
          <a:p>
            <a:pPr lvl="1"/>
            <a:r>
              <a:rPr lang="en-US" altLang="ko-KR" dirty="0"/>
              <a:t>Pooling</a:t>
            </a:r>
            <a:r>
              <a:rPr lang="ko-KR" altLang="en-US" dirty="0"/>
              <a:t>을 거치면서 해상도가 줄어들게 되는데 이는 </a:t>
            </a:r>
            <a:r>
              <a:rPr lang="en-US" altLang="ko-KR" dirty="0" err="1"/>
              <a:t>upsampling</a:t>
            </a:r>
            <a:r>
              <a:rPr lang="ko-KR" altLang="en-US" dirty="0"/>
              <a:t>으로 복구함</a:t>
            </a:r>
            <a:endParaRPr lang="en-US" altLang="ko-KR" dirty="0"/>
          </a:p>
          <a:p>
            <a:pPr lvl="2"/>
            <a:r>
              <a:rPr lang="ko-KR" altLang="en-US" dirty="0"/>
              <a:t>이로 인해 완벽하지 않은 결과를 얻을 수도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논문에서 제시하는 문제점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D5228C-8BE8-483F-A099-E277582F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BC95DC-E43C-4B0C-A094-E9A4EFE3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10242" name="Picture 2" descr="https://miro.medium.com/max/700/1*0N6uYfr9GrWOJrd9K7nqDQ.png">
            <a:extLst>
              <a:ext uri="{FF2B5EF4-FFF2-40B4-BE49-F238E27FC236}">
                <a16:creationId xmlns:a16="http://schemas.microsoft.com/office/drawing/2014/main" id="{13D6CBAE-72BF-409A-AB00-5A0AA67BD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44" y="3570514"/>
            <a:ext cx="3341466" cy="312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4523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57F8A-1694-4857-83CD-B39CF2FB5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SegNet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DA8D38-EBFD-4314-B99A-8E2E2DC32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42158D-1BA0-4433-8E9A-601A68417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551F1F-B4D8-4E7F-8CED-7071DAA86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6758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F5C06-34C8-41C3-996E-0E8EEBE5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U-Net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C72E5B-513F-4B24-82F3-4F01B06D3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U-Net</a:t>
            </a:r>
          </a:p>
          <a:p>
            <a:pPr lvl="1"/>
            <a:r>
              <a:rPr lang="ko-KR" altLang="en-US" dirty="0"/>
              <a:t>알파벳 </a:t>
            </a:r>
            <a:r>
              <a:rPr lang="en-US" altLang="ko-KR" dirty="0"/>
              <a:t>U</a:t>
            </a:r>
            <a:r>
              <a:rPr lang="ko-KR" altLang="en-US" dirty="0"/>
              <a:t>와 유사하게 생긴 구조이기 때문에 </a:t>
            </a:r>
            <a:r>
              <a:rPr lang="en-US" altLang="ko-KR" dirty="0" err="1"/>
              <a:t>Unet</a:t>
            </a:r>
            <a:r>
              <a:rPr lang="ko-KR" altLang="en-US" dirty="0"/>
              <a:t>이라 함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BC5F74-4CE0-4132-B2CA-538338BE9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C08F43-1F7E-4CD1-B562-3B93D4EC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11266" name="Picture 2" descr="https://mblogthumb-phinf.pstatic.net/MjAxODA4MDZfMjkg/MDAxNTMzNTUxOTUxOTU0.YzYd-ho-1jFLlBmDWRTlnxRjjKlA2XX0wmutkUXARrcg.r_RiV19V9ocbF_9jM_D9kze0TdFf5oWKY7rnZHQYLIUg.PNG.worb1605/image.png?type=w800">
            <a:extLst>
              <a:ext uri="{FF2B5EF4-FFF2-40B4-BE49-F238E27FC236}">
                <a16:creationId xmlns:a16="http://schemas.microsoft.com/office/drawing/2014/main" id="{6403B945-EE05-4047-9B0A-AF46414C9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286" y="2086528"/>
            <a:ext cx="6730867" cy="461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404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450F3-7F41-4ADB-8F37-354200F9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U-Net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1A98EC-82F4-4679-964D-7687931B5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Concepts</a:t>
            </a:r>
          </a:p>
          <a:p>
            <a:pPr lvl="1"/>
            <a:r>
              <a:rPr lang="en-US" altLang="ko-KR" dirty="0"/>
              <a:t>Data augmentation</a:t>
            </a:r>
            <a:r>
              <a:rPr lang="ko-KR" altLang="en-US" dirty="0"/>
              <a:t>을 잘 활용하여 </a:t>
            </a:r>
            <a:r>
              <a:rPr lang="en-US" altLang="ko-KR" dirty="0"/>
              <a:t>annotated sample</a:t>
            </a:r>
            <a:r>
              <a:rPr lang="ko-KR" altLang="en-US" dirty="0"/>
              <a:t>을 보다 효율적으로 사용하는 </a:t>
            </a:r>
            <a:r>
              <a:rPr lang="en-US" altLang="ko-KR" dirty="0"/>
              <a:t>training</a:t>
            </a:r>
          </a:p>
          <a:p>
            <a:pPr lvl="1"/>
            <a:r>
              <a:rPr lang="ko-KR" altLang="en-US" dirty="0"/>
              <a:t>이전의 구조들은 네트워크의 크기 때문에 제한적인 성공</a:t>
            </a:r>
            <a:endParaRPr lang="en-US" altLang="ko-KR" dirty="0"/>
          </a:p>
          <a:p>
            <a:pPr lvl="1"/>
            <a:r>
              <a:rPr lang="en-US" altLang="ko-KR" dirty="0"/>
              <a:t>Convolution Encoder</a:t>
            </a:r>
            <a:r>
              <a:rPr lang="ko-KR" altLang="en-US" dirty="0"/>
              <a:t>에 해당하는 </a:t>
            </a:r>
            <a:r>
              <a:rPr lang="en-US" altLang="ko-KR" dirty="0"/>
              <a:t>Contracting Path </a:t>
            </a:r>
            <a:r>
              <a:rPr lang="ko-KR" altLang="en-US" dirty="0"/>
              <a:t>와</a:t>
            </a:r>
            <a:br>
              <a:rPr lang="en-US" altLang="ko-KR" dirty="0"/>
            </a:br>
            <a:r>
              <a:rPr lang="en-US" altLang="ko-KR" dirty="0"/>
              <a:t>Convolution Decoder</a:t>
            </a:r>
            <a:r>
              <a:rPr lang="ko-KR" altLang="en-US" dirty="0"/>
              <a:t>에 해당하는 </a:t>
            </a:r>
            <a:r>
              <a:rPr lang="en-US" altLang="ko-KR" dirty="0"/>
              <a:t>Expanding Path</a:t>
            </a:r>
            <a:r>
              <a:rPr lang="ko-KR" altLang="en-US" dirty="0"/>
              <a:t>의 구조로 구성</a:t>
            </a:r>
            <a:endParaRPr lang="en-US" altLang="ko-KR" dirty="0"/>
          </a:p>
          <a:p>
            <a:pPr lvl="1"/>
            <a:r>
              <a:rPr lang="en-US" altLang="ko-KR" dirty="0"/>
              <a:t>Expanding</a:t>
            </a:r>
            <a:r>
              <a:rPr lang="ko-KR" altLang="en-US" dirty="0"/>
              <a:t> </a:t>
            </a:r>
            <a:r>
              <a:rPr lang="en-US" altLang="ko-KR" dirty="0"/>
              <a:t>Path</a:t>
            </a:r>
            <a:r>
              <a:rPr lang="ko-KR" altLang="en-US" dirty="0"/>
              <a:t>에서 </a:t>
            </a:r>
            <a:r>
              <a:rPr lang="en-US" altLang="ko-KR" dirty="0" err="1"/>
              <a:t>Upsampling</a:t>
            </a:r>
            <a:r>
              <a:rPr lang="ko-KR" altLang="en-US" dirty="0"/>
              <a:t>할 때</a:t>
            </a:r>
            <a:r>
              <a:rPr lang="en-US" altLang="ko-KR" dirty="0"/>
              <a:t>, </a:t>
            </a:r>
            <a:r>
              <a:rPr lang="ko-KR" altLang="en-US" dirty="0"/>
              <a:t>좀 더 정확한 </a:t>
            </a:r>
            <a:r>
              <a:rPr lang="en-US" altLang="ko-KR" dirty="0"/>
              <a:t>localization</a:t>
            </a:r>
            <a:r>
              <a:rPr lang="ko-KR" altLang="en-US" dirty="0"/>
              <a:t>을 위해 </a:t>
            </a:r>
            <a:r>
              <a:rPr lang="en-US" altLang="ko-KR" dirty="0"/>
              <a:t>Contracting path</a:t>
            </a:r>
            <a:r>
              <a:rPr lang="ko-KR" altLang="en-US" dirty="0"/>
              <a:t>의 </a:t>
            </a:r>
            <a:r>
              <a:rPr lang="en-US" altLang="ko-KR" dirty="0"/>
              <a:t>Feature</a:t>
            </a:r>
            <a:r>
              <a:rPr lang="ko-KR" altLang="en-US" dirty="0"/>
              <a:t>를 </a:t>
            </a:r>
            <a:r>
              <a:rPr lang="en-US" altLang="ko-KR" dirty="0"/>
              <a:t>Copy and Crop </a:t>
            </a:r>
            <a:r>
              <a:rPr lang="ko-KR" altLang="en-US" dirty="0"/>
              <a:t>하여 </a:t>
            </a:r>
            <a:r>
              <a:rPr lang="en-US" altLang="ko-KR" dirty="0" err="1"/>
              <a:t>Concat</a:t>
            </a:r>
            <a:r>
              <a:rPr lang="ko-KR" altLang="en-US" dirty="0"/>
              <a:t>하는 구조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Disadvantages</a:t>
            </a:r>
          </a:p>
          <a:p>
            <a:pPr lvl="1"/>
            <a:r>
              <a:rPr lang="ko-KR" altLang="en-US" dirty="0"/>
              <a:t>네트워크가 각 패치에 대해 개별적으로 실행되어야 하므로 중복성이 생기고 많이 느림</a:t>
            </a:r>
            <a:endParaRPr lang="en-US" altLang="ko-KR" dirty="0"/>
          </a:p>
          <a:p>
            <a:pPr lvl="1"/>
            <a:r>
              <a:rPr lang="en-US" altLang="ko-KR" dirty="0"/>
              <a:t>Localization</a:t>
            </a:r>
            <a:r>
              <a:rPr lang="ko-KR" altLang="en-US" dirty="0"/>
              <a:t>과 </a:t>
            </a:r>
            <a:r>
              <a:rPr lang="en-US" altLang="ko-KR" dirty="0"/>
              <a:t>context</a:t>
            </a:r>
            <a:r>
              <a:rPr lang="ko-KR" altLang="en-US" dirty="0"/>
              <a:t>사이의 </a:t>
            </a:r>
            <a:r>
              <a:rPr lang="en-US" altLang="ko-KR" dirty="0"/>
              <a:t>trade-off </a:t>
            </a:r>
            <a:r>
              <a:rPr lang="ko-KR" altLang="en-US" dirty="0"/>
              <a:t>존재</a:t>
            </a:r>
            <a:endParaRPr lang="en-US" altLang="ko-KR" dirty="0"/>
          </a:p>
          <a:p>
            <a:pPr lvl="2"/>
            <a:r>
              <a:rPr lang="ko-KR" altLang="en-US" dirty="0"/>
              <a:t>큰 사이즈의 패치는 많은 </a:t>
            </a:r>
            <a:r>
              <a:rPr lang="en-US" altLang="ko-KR" dirty="0"/>
              <a:t>max-pooling </a:t>
            </a:r>
            <a:r>
              <a:rPr lang="ko-KR" altLang="en-US" dirty="0"/>
              <a:t>단계를 거치므로</a:t>
            </a:r>
            <a:r>
              <a:rPr lang="en-US" altLang="ko-KR" dirty="0"/>
              <a:t>, localization</a:t>
            </a:r>
            <a:r>
              <a:rPr lang="ko-KR" altLang="en-US" dirty="0"/>
              <a:t> 성능이 떨어짐</a:t>
            </a:r>
            <a:endParaRPr lang="en-US" altLang="ko-KR" dirty="0"/>
          </a:p>
          <a:p>
            <a:pPr lvl="2"/>
            <a:r>
              <a:rPr lang="ko-KR" altLang="en-US" dirty="0"/>
              <a:t>작은 사이즈의 패치는 협소한 </a:t>
            </a:r>
            <a:r>
              <a:rPr lang="en-US" altLang="ko-KR" dirty="0"/>
              <a:t>context</a:t>
            </a:r>
            <a:r>
              <a:rPr lang="ko-KR" altLang="en-US" dirty="0"/>
              <a:t>만 탐색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5661AF-F1F3-4C61-87DD-C41C78B54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8D13A2-0B13-414F-BD31-0C566D69F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811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https://mblogthumb-phinf.pstatic.net/MjAxODA4MDZfOSAg/MDAxNTMzNTUyMzUxMjI0.BGLNzpU6JtmP8Jy43qpgLaSzAUWTCdtOiBSkFERltxcg.JZPXg332u0zTZLCv_OM0WYtdrgJQ7QzAba-zcrN1K14g.PNG.worb1605/image.png?type=w800">
            <a:extLst>
              <a:ext uri="{FF2B5EF4-FFF2-40B4-BE49-F238E27FC236}">
                <a16:creationId xmlns:a16="http://schemas.microsoft.com/office/drawing/2014/main" id="{81EDCC02-3BF8-4C94-B239-ABE2280E3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315" y="3211661"/>
            <a:ext cx="5569131" cy="35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7B1B729-7C71-4197-B38B-001F90B7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U-Net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B01A57-FDF9-4ACE-B790-221FE1B4C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311" y="1146867"/>
            <a:ext cx="11256819" cy="5453437"/>
          </a:xfrm>
        </p:spPr>
        <p:txBody>
          <a:bodyPr/>
          <a:lstStyle/>
          <a:p>
            <a:r>
              <a:rPr lang="en-US" altLang="ko-KR" dirty="0"/>
              <a:t>Patch</a:t>
            </a:r>
          </a:p>
          <a:p>
            <a:pPr lvl="1"/>
            <a:r>
              <a:rPr lang="ko-KR" altLang="en-US" dirty="0"/>
              <a:t>이미지의 인식 단위</a:t>
            </a:r>
            <a:endParaRPr lang="en-US" altLang="ko-KR" dirty="0"/>
          </a:p>
          <a:p>
            <a:pPr lvl="2"/>
            <a:r>
              <a:rPr lang="en-US" altLang="ko-KR" dirty="0"/>
              <a:t>U-Net</a:t>
            </a:r>
            <a:r>
              <a:rPr lang="ko-KR" altLang="en-US" dirty="0"/>
              <a:t>에서는 </a:t>
            </a:r>
            <a:r>
              <a:rPr lang="en-US" altLang="ko-KR" dirty="0"/>
              <a:t>non-overlap sliding window</a:t>
            </a:r>
            <a:r>
              <a:rPr lang="ko-KR" altLang="en-US" dirty="0"/>
              <a:t>를 이용하였고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이 때 </a:t>
            </a:r>
            <a:r>
              <a:rPr lang="en-US" altLang="ko-KR" dirty="0"/>
              <a:t>Crop</a:t>
            </a:r>
            <a:r>
              <a:rPr lang="ko-KR" altLang="en-US" dirty="0"/>
              <a:t>되는 영역을 패치라 지정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Contracting</a:t>
            </a:r>
            <a:r>
              <a:rPr lang="ko-KR" altLang="en-US" dirty="0"/>
              <a:t> </a:t>
            </a: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Expanding</a:t>
            </a:r>
            <a:r>
              <a:rPr lang="ko-KR" altLang="en-US" dirty="0"/>
              <a:t> </a:t>
            </a:r>
            <a:r>
              <a:rPr lang="en-US" altLang="ko-KR" dirty="0"/>
              <a:t>Path</a:t>
            </a:r>
          </a:p>
          <a:p>
            <a:pPr lvl="1"/>
            <a:r>
              <a:rPr lang="ko-KR" altLang="en-US" dirty="0"/>
              <a:t>이미지를 점점 줄이는 부분이 </a:t>
            </a:r>
            <a:r>
              <a:rPr lang="en-US" altLang="ko-KR" dirty="0">
                <a:solidFill>
                  <a:srgbClr val="FF0000"/>
                </a:solidFill>
              </a:rPr>
              <a:t>Contracting</a:t>
            </a:r>
          </a:p>
          <a:p>
            <a:pPr lvl="1"/>
            <a:r>
              <a:rPr lang="ko-KR" altLang="en-US" dirty="0"/>
              <a:t>이미지를 키워 나가는 부분이 </a:t>
            </a:r>
            <a:r>
              <a:rPr lang="en-US" altLang="ko-KR" dirty="0">
                <a:solidFill>
                  <a:srgbClr val="0070C0"/>
                </a:solidFill>
              </a:rPr>
              <a:t>Expanding</a:t>
            </a:r>
          </a:p>
          <a:p>
            <a:pPr lvl="1"/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/>
              <a:t>Context</a:t>
            </a:r>
          </a:p>
          <a:p>
            <a:pPr lvl="1"/>
            <a:r>
              <a:rPr lang="ko-KR" altLang="en-US" dirty="0"/>
              <a:t>이웃한</a:t>
            </a:r>
            <a:r>
              <a:rPr lang="en-US" altLang="ko-KR" dirty="0"/>
              <a:t> </a:t>
            </a:r>
            <a:r>
              <a:rPr lang="ko-KR" altLang="en-US" dirty="0"/>
              <a:t>픽셀들 간의 관계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4D5ACF-0594-4C7B-BD3A-14844A457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FA1281-F3AB-4712-BA0B-66B54CAB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12290" name="Picture 2" descr="https://mblogthumb-phinf.pstatic.net/MjAxODA4MDZfMTI2/MDAxNTMzNTUyMTYyNDI3.6H687QqX_fwkUOeN0d2bikIjF5pCRkScJKgjCVr3qfIg.VquY3LzAnbFSnEJEQosZ3oNQ-VFRfCv2wPcF5_FbQgMg.PNG.worb1605/image.png?type=w800">
            <a:extLst>
              <a:ext uri="{FF2B5EF4-FFF2-40B4-BE49-F238E27FC236}">
                <a16:creationId xmlns:a16="http://schemas.microsoft.com/office/drawing/2014/main" id="{5A156FE2-413D-49FA-AA82-3946792A8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596" y="1146867"/>
            <a:ext cx="3918760" cy="192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712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E5C9A-C64D-4BAD-826F-F17AEE41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U-Net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52A08-43DC-4C8B-A0E9-24173713A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Non-overlap sliding window</a:t>
            </a:r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sliding window </a:t>
            </a:r>
            <a:r>
              <a:rPr lang="ko-KR" altLang="en-US" dirty="0"/>
              <a:t>기법의 속도를 개선</a:t>
            </a:r>
            <a:endParaRPr lang="en-US" altLang="ko-KR" dirty="0"/>
          </a:p>
          <a:p>
            <a:pPr lvl="1"/>
            <a:r>
              <a:rPr lang="en-US" altLang="ko-KR" dirty="0"/>
              <a:t>Trade-off </a:t>
            </a:r>
            <a:r>
              <a:rPr lang="ko-KR" altLang="en-US" dirty="0"/>
              <a:t>요소의 제거</a:t>
            </a:r>
            <a:endParaRPr lang="en-US" altLang="ko-KR" dirty="0"/>
          </a:p>
          <a:p>
            <a:pPr lvl="2"/>
            <a:r>
              <a:rPr lang="en-US" altLang="ko-KR" dirty="0"/>
              <a:t>Patch size</a:t>
            </a:r>
            <a:r>
              <a:rPr lang="ko-KR" altLang="en-US" dirty="0"/>
              <a:t>에 의한 </a:t>
            </a:r>
            <a:r>
              <a:rPr lang="en-US" altLang="ko-KR" dirty="0"/>
              <a:t>context </a:t>
            </a:r>
            <a:r>
              <a:rPr lang="ko-KR" altLang="en-US" dirty="0"/>
              <a:t>인식</a:t>
            </a:r>
            <a:endParaRPr lang="en-US" altLang="ko-KR" dirty="0"/>
          </a:p>
          <a:p>
            <a:pPr lvl="2"/>
            <a:r>
              <a:rPr lang="en-US" altLang="ko-KR" dirty="0"/>
              <a:t>Patch size</a:t>
            </a:r>
            <a:r>
              <a:rPr lang="ko-KR" altLang="en-US" dirty="0"/>
              <a:t>가 커지면 </a:t>
            </a:r>
            <a:r>
              <a:rPr lang="en-US" altLang="ko-KR" dirty="0"/>
              <a:t>Context </a:t>
            </a:r>
            <a:r>
              <a:rPr lang="ko-KR" altLang="en-US" dirty="0"/>
              <a:t>인식에 탁월하지만</a:t>
            </a:r>
            <a:r>
              <a:rPr lang="en-US" altLang="ko-KR" dirty="0"/>
              <a:t>, Localization </a:t>
            </a:r>
            <a:r>
              <a:rPr lang="ko-KR" altLang="en-US" dirty="0"/>
              <a:t>성능이 저하</a:t>
            </a:r>
            <a:endParaRPr lang="en-US" altLang="ko-KR" dirty="0"/>
          </a:p>
          <a:p>
            <a:pPr lvl="2"/>
            <a:r>
              <a:rPr lang="en-US" altLang="ko-KR" dirty="0"/>
              <a:t>Patch size</a:t>
            </a:r>
            <a:r>
              <a:rPr lang="ko-KR" altLang="en-US" dirty="0"/>
              <a:t>가 작아지면 </a:t>
            </a:r>
            <a:r>
              <a:rPr lang="en-US" altLang="ko-KR" dirty="0"/>
              <a:t>context </a:t>
            </a:r>
            <a:r>
              <a:rPr lang="ko-KR" altLang="en-US" dirty="0"/>
              <a:t>인식에 대한 성능 저하</a:t>
            </a:r>
            <a:endParaRPr lang="en-US" altLang="ko-KR" dirty="0"/>
          </a:p>
          <a:p>
            <a:pPr lvl="2"/>
            <a:r>
              <a:rPr lang="en-US" altLang="ko-KR" dirty="0"/>
              <a:t>U-Net</a:t>
            </a:r>
            <a:r>
              <a:rPr lang="ko-KR" altLang="en-US" dirty="0"/>
              <a:t>은 </a:t>
            </a:r>
            <a:r>
              <a:rPr lang="en-US" altLang="ko-KR" dirty="0"/>
              <a:t>layer</a:t>
            </a:r>
            <a:r>
              <a:rPr lang="ko-KR" altLang="en-US" dirty="0"/>
              <a:t>의 </a:t>
            </a:r>
            <a:r>
              <a:rPr lang="en-US" altLang="ko-KR" dirty="0"/>
              <a:t>output</a:t>
            </a:r>
            <a:r>
              <a:rPr lang="ko-KR" altLang="en-US" dirty="0"/>
              <a:t>을 동시에 검증하여 이 </a:t>
            </a:r>
            <a:r>
              <a:rPr lang="en-US" altLang="ko-KR" dirty="0"/>
              <a:t>trade-off </a:t>
            </a:r>
            <a:r>
              <a:rPr lang="ko-KR" altLang="en-US" dirty="0"/>
              <a:t>요소를 제거하였다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FC Layer</a:t>
            </a:r>
            <a:r>
              <a:rPr lang="ko-KR" altLang="en-US" dirty="0"/>
              <a:t>를 제거함으로</a:t>
            </a:r>
            <a:r>
              <a:rPr lang="en-US" altLang="ko-KR" dirty="0"/>
              <a:t>, </a:t>
            </a:r>
            <a:r>
              <a:rPr lang="ko-KR" altLang="en-US" dirty="0"/>
              <a:t>속도를 개선 </a:t>
            </a:r>
            <a:r>
              <a:rPr lang="en-US" altLang="ko-KR" dirty="0"/>
              <a:t>(FCN</a:t>
            </a:r>
            <a:r>
              <a:rPr lang="ko-KR" altLang="en-US" dirty="0"/>
              <a:t>과 동일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A5577E-4732-4CFF-AB71-4546349A1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1E78C9-02C1-45D3-BB2A-AC442C4B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13314" name="Picture 2" descr="https://mblogthumb-phinf.pstatic.net/MjAxODA4MDZfMTQy/MDAxNTMzNTUyODM2OTgx.hUUEJ7JW9z-6_9xTJpGjVJ9DSG4a0DlNMdwcuyAvmwgg.NY6cNj1PQzBor2gdWBjMLDo3YKhGW4QAxmT3yt11X-kg.PNG.worb1605/image.png?type=w800">
            <a:extLst>
              <a:ext uri="{FF2B5EF4-FFF2-40B4-BE49-F238E27FC236}">
                <a16:creationId xmlns:a16="http://schemas.microsoft.com/office/drawing/2014/main" id="{28A87462-F984-4B2B-98BC-7F266C2FE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496" y="3787601"/>
            <a:ext cx="214312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mblogthumb-phinf.pstatic.net/MjAxODA4MDZfNzAg/MDAxNTMzNTUyODUxMjUz.5psyOt9C-k4qc3dZ6HFeySjrZep8EuHYqK2lsBBcPSAg.3YydwqUN0rnWDcTPG11NJHwFcbw_DsD3sV1-osE_DJIg.PNG.worb1605/image.png?type=w800">
            <a:extLst>
              <a:ext uri="{FF2B5EF4-FFF2-40B4-BE49-F238E27FC236}">
                <a16:creationId xmlns:a16="http://schemas.microsoft.com/office/drawing/2014/main" id="{15753ACA-F25C-448C-9B3F-3783B7609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819" y="3868563"/>
            <a:ext cx="45624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2906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B3B84-848F-4335-ABE1-7849D29A5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U-Net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A216D4-7718-45EC-8BDC-D46B42BBB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Mirroring</a:t>
            </a:r>
          </a:p>
          <a:p>
            <a:pPr lvl="1"/>
            <a:r>
              <a:rPr lang="en-US" altLang="ko-KR" dirty="0"/>
              <a:t>Input size</a:t>
            </a:r>
            <a:r>
              <a:rPr lang="ko-KR" altLang="en-US" dirty="0"/>
              <a:t>와 </a:t>
            </a:r>
            <a:r>
              <a:rPr lang="en-US" altLang="ko-KR" dirty="0"/>
              <a:t>output size</a:t>
            </a:r>
            <a:r>
              <a:rPr lang="ko-KR" altLang="en-US" dirty="0"/>
              <a:t>가 다르다</a:t>
            </a:r>
            <a:r>
              <a:rPr lang="en-US" altLang="ko-KR" dirty="0"/>
              <a:t>	</a:t>
            </a:r>
          </a:p>
          <a:p>
            <a:pPr lvl="2"/>
            <a:r>
              <a:rPr lang="en-US" altLang="ko-KR" dirty="0"/>
              <a:t>Contracting path</a:t>
            </a:r>
            <a:r>
              <a:rPr lang="ko-KR" altLang="en-US" dirty="0"/>
              <a:t>에서 </a:t>
            </a:r>
            <a:r>
              <a:rPr lang="en-US" altLang="ko-KR" dirty="0"/>
              <a:t>padding</a:t>
            </a:r>
            <a:r>
              <a:rPr lang="ko-KR" altLang="en-US" dirty="0"/>
              <a:t>이 없었기 때문</a:t>
            </a:r>
            <a:endParaRPr lang="en-US" altLang="ko-KR" dirty="0"/>
          </a:p>
          <a:p>
            <a:pPr lvl="2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외곽 부분이 소실되었다는 의미</a:t>
            </a:r>
            <a:endParaRPr lang="en-US" altLang="ko-KR" dirty="0"/>
          </a:p>
          <a:p>
            <a:pPr lvl="1"/>
            <a:r>
              <a:rPr lang="ko-KR" altLang="en-US" dirty="0"/>
              <a:t>이를 해결하기 위해 </a:t>
            </a:r>
            <a:r>
              <a:rPr lang="en-US" altLang="ko-KR" dirty="0"/>
              <a:t>mirroring </a:t>
            </a:r>
            <a:r>
              <a:rPr lang="ko-KR" altLang="en-US" dirty="0"/>
              <a:t>방법을 채택</a:t>
            </a:r>
            <a:endParaRPr lang="en-US" altLang="ko-KR" dirty="0"/>
          </a:p>
          <a:p>
            <a:pPr lvl="2"/>
            <a:r>
              <a:rPr lang="ko-KR" altLang="en-US" dirty="0"/>
              <a:t>바깥 쪽의 잘리는 부분이 안쪽 이미지의 형태와 유사</a:t>
            </a:r>
            <a:endParaRPr lang="en-US" altLang="ko-KR" dirty="0"/>
          </a:p>
          <a:p>
            <a:pPr lvl="2"/>
            <a:r>
              <a:rPr lang="ko-KR" altLang="en-US" dirty="0"/>
              <a:t>거울에 반사된 형태로 존재</a:t>
            </a:r>
            <a:endParaRPr lang="en-US" altLang="ko-KR" dirty="0"/>
          </a:p>
          <a:p>
            <a:pPr lvl="2"/>
            <a:r>
              <a:rPr lang="en-US" altLang="ko-KR" dirty="0"/>
              <a:t>Zero-padding</a:t>
            </a:r>
            <a:r>
              <a:rPr lang="ko-KR" altLang="en-US" dirty="0"/>
              <a:t>이 아닌 </a:t>
            </a:r>
            <a:r>
              <a:rPr lang="en-US" altLang="ko-KR" dirty="0"/>
              <a:t>mirror padding</a:t>
            </a:r>
            <a:r>
              <a:rPr lang="ko-KR" altLang="en-US" dirty="0"/>
              <a:t>으로 보상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Training</a:t>
            </a:r>
          </a:p>
          <a:p>
            <a:pPr lvl="1"/>
            <a:r>
              <a:rPr lang="en-US" altLang="ko-KR" dirty="0"/>
              <a:t>GPU </a:t>
            </a:r>
            <a:r>
              <a:rPr lang="ko-KR" altLang="en-US" dirty="0"/>
              <a:t>사용량을 최대로</a:t>
            </a:r>
            <a:endParaRPr lang="en-US" altLang="ko-KR" dirty="0"/>
          </a:p>
          <a:p>
            <a:pPr lvl="2"/>
            <a:r>
              <a:rPr lang="en-US" altLang="ko-KR" dirty="0"/>
              <a:t>Batch size</a:t>
            </a:r>
            <a:r>
              <a:rPr lang="ko-KR" altLang="en-US" dirty="0"/>
              <a:t>를 줄이고</a:t>
            </a:r>
            <a:r>
              <a:rPr lang="en-US" altLang="ko-KR" dirty="0"/>
              <a:t>, patch size</a:t>
            </a:r>
            <a:r>
              <a:rPr lang="ko-KR" altLang="en-US" dirty="0"/>
              <a:t> 최대화</a:t>
            </a:r>
            <a:r>
              <a:rPr lang="en-US" altLang="ko-KR" dirty="0"/>
              <a:t> (But, </a:t>
            </a:r>
            <a:r>
              <a:rPr lang="ko-KR" altLang="en-US" dirty="0"/>
              <a:t>아직 제대로 검증되지 않았음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Momentum</a:t>
            </a:r>
            <a:r>
              <a:rPr lang="ko-KR" altLang="en-US" dirty="0"/>
              <a:t>을 </a:t>
            </a:r>
            <a:r>
              <a:rPr lang="en-US" altLang="ko-KR" dirty="0"/>
              <a:t>0.99</a:t>
            </a:r>
            <a:r>
              <a:rPr lang="ko-KR" altLang="en-US" dirty="0"/>
              <a:t>로 설정하여 </a:t>
            </a:r>
            <a:r>
              <a:rPr lang="en-US" altLang="ko-KR" dirty="0"/>
              <a:t>input</a:t>
            </a:r>
            <a:r>
              <a:rPr lang="ko-KR" altLang="en-US" dirty="0"/>
              <a:t>에 대한 영향력을 최대화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FA5C30-7CDC-4D16-8331-41D7772D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0A4970-1B18-4CAF-962C-F8705208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14338" name="Picture 2" descr="https://mblogthumb-phinf.pstatic.net/MjAxODA4MDZfMTk4/MDAxNTMzNTU0MzU2MDQx.qpLw2IrxBmA4cet6gP0YIj2CMJO5KRHSlqSgzbmSwQ8g.RcwcpV96vzLZp2B2OQuXDeN1wYHT-vF8SuUqmXbc6yAg.PNG.worb1605/image.png?type=w800">
            <a:extLst>
              <a:ext uri="{FF2B5EF4-FFF2-40B4-BE49-F238E27FC236}">
                <a16:creationId xmlns:a16="http://schemas.microsoft.com/office/drawing/2014/main" id="{00E5C5F2-3DCF-4A39-905F-2EE3CCF88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719" y="1190898"/>
            <a:ext cx="386715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4406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D22B4-C35D-43BF-9061-7F1F3B9FA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DeepLab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A46AEC-2376-4BFC-9962-3358DEDA8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DeepLab</a:t>
            </a:r>
            <a:endParaRPr lang="en-US" altLang="ko-KR" dirty="0"/>
          </a:p>
          <a:p>
            <a:pPr lvl="1"/>
            <a:r>
              <a:rPr lang="en-US" altLang="ko-KR" dirty="0" err="1"/>
              <a:t>Atrous</a:t>
            </a:r>
            <a:r>
              <a:rPr lang="en-US" altLang="ko-KR" dirty="0"/>
              <a:t> convolution</a:t>
            </a:r>
            <a:r>
              <a:rPr lang="ko-KR" altLang="en-US" dirty="0"/>
              <a:t>을 적극 활용한 구조</a:t>
            </a:r>
            <a:endParaRPr lang="en-US" altLang="ko-KR" dirty="0"/>
          </a:p>
          <a:p>
            <a:pPr lvl="1"/>
            <a:r>
              <a:rPr lang="ko-KR" altLang="en-US" dirty="0"/>
              <a:t>총 </a:t>
            </a:r>
            <a:r>
              <a:rPr lang="en-US" altLang="ko-KR" dirty="0"/>
              <a:t>v1</a:t>
            </a:r>
            <a:r>
              <a:rPr lang="ko-KR" altLang="en-US" dirty="0"/>
              <a:t>부터 </a:t>
            </a:r>
            <a:r>
              <a:rPr lang="en-US" altLang="ko-KR" dirty="0"/>
              <a:t>v3+</a:t>
            </a:r>
            <a:r>
              <a:rPr lang="ko-KR" altLang="en-US" dirty="0"/>
              <a:t>까지 </a:t>
            </a:r>
            <a:r>
              <a:rPr lang="en-US" altLang="ko-KR" dirty="0"/>
              <a:t>4</a:t>
            </a:r>
            <a:r>
              <a:rPr lang="ko-KR" altLang="en-US" dirty="0"/>
              <a:t>개의 버전이 존재</a:t>
            </a:r>
            <a:endParaRPr lang="en-US" altLang="ko-KR" dirty="0"/>
          </a:p>
          <a:p>
            <a:pPr lvl="2"/>
            <a:r>
              <a:rPr lang="en-US" altLang="ko-KR" dirty="0"/>
              <a:t>v1: </a:t>
            </a:r>
            <a:r>
              <a:rPr lang="en-US" altLang="ko-KR" dirty="0" err="1"/>
              <a:t>atrous</a:t>
            </a:r>
            <a:r>
              <a:rPr lang="en-US" altLang="ko-KR" dirty="0"/>
              <a:t> convolution</a:t>
            </a:r>
            <a:r>
              <a:rPr lang="ko-KR" altLang="en-US" dirty="0"/>
              <a:t>에 대한 고찰</a:t>
            </a:r>
            <a:endParaRPr lang="en-US" altLang="ko-KR" dirty="0"/>
          </a:p>
          <a:p>
            <a:pPr lvl="2"/>
            <a:r>
              <a:rPr lang="en-US" altLang="ko-KR" dirty="0"/>
              <a:t>v2: multi-scale context</a:t>
            </a:r>
            <a:r>
              <a:rPr lang="ko-KR" altLang="en-US" dirty="0"/>
              <a:t>를 적용하기 위한 </a:t>
            </a:r>
            <a:r>
              <a:rPr lang="en-US" altLang="ko-KR" dirty="0" err="1"/>
              <a:t>Atrous</a:t>
            </a:r>
            <a:r>
              <a:rPr lang="en-US" altLang="ko-KR" dirty="0"/>
              <a:t> Spatial Pyramid Pooling (ASPP)</a:t>
            </a:r>
            <a:r>
              <a:rPr lang="ko-KR" altLang="en-US" dirty="0"/>
              <a:t>기법 제안</a:t>
            </a:r>
            <a:endParaRPr lang="en-US" altLang="ko-KR" dirty="0"/>
          </a:p>
          <a:p>
            <a:pPr lvl="2"/>
            <a:r>
              <a:rPr lang="en-US" altLang="ko-KR" dirty="0"/>
              <a:t>v3: </a:t>
            </a:r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구조에 </a:t>
            </a:r>
            <a:r>
              <a:rPr lang="en-US" altLang="ko-KR" dirty="0" err="1"/>
              <a:t>atrous</a:t>
            </a:r>
            <a:r>
              <a:rPr lang="en-US" altLang="ko-KR" dirty="0"/>
              <a:t> convolution</a:t>
            </a:r>
            <a:r>
              <a:rPr lang="ko-KR" altLang="en-US" dirty="0"/>
              <a:t>을 활용하여 더 </a:t>
            </a:r>
            <a:r>
              <a:rPr lang="en-US" altLang="ko-KR" dirty="0"/>
              <a:t>dense</a:t>
            </a:r>
            <a:r>
              <a:rPr lang="ko-KR" altLang="en-US" dirty="0"/>
              <a:t>한 </a:t>
            </a:r>
            <a:r>
              <a:rPr lang="en-US" altLang="ko-KR" dirty="0"/>
              <a:t>feature map </a:t>
            </a:r>
            <a:r>
              <a:rPr lang="ko-KR" altLang="en-US" dirty="0"/>
              <a:t>추출</a:t>
            </a:r>
            <a:endParaRPr lang="en-US" altLang="ko-KR" dirty="0"/>
          </a:p>
          <a:p>
            <a:pPr lvl="2"/>
            <a:r>
              <a:rPr lang="en-US" altLang="ko-KR" dirty="0"/>
              <a:t>v3+: separable convolution</a:t>
            </a:r>
            <a:r>
              <a:rPr lang="ko-KR" altLang="en-US" dirty="0"/>
              <a:t>과 </a:t>
            </a:r>
            <a:r>
              <a:rPr lang="en-US" altLang="ko-KR" dirty="0" err="1"/>
              <a:t>atrous</a:t>
            </a:r>
            <a:r>
              <a:rPr lang="en-US" altLang="ko-KR" dirty="0"/>
              <a:t> convolution</a:t>
            </a:r>
            <a:r>
              <a:rPr lang="ko-KR" altLang="en-US" dirty="0"/>
              <a:t>을 결합한 </a:t>
            </a:r>
            <a:r>
              <a:rPr lang="en-US" altLang="ko-KR" dirty="0" err="1"/>
              <a:t>atrous</a:t>
            </a:r>
            <a:r>
              <a:rPr lang="en-US" altLang="ko-KR" dirty="0"/>
              <a:t> separable convolution </a:t>
            </a:r>
            <a:r>
              <a:rPr lang="ko-KR" altLang="en-US" dirty="0"/>
              <a:t>제안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0B9B75-D6A3-4035-85B0-F2E4F0643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D0C56C-494A-44A8-9ACC-B4796990B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59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48100-E076-4D71-9972-6B866AF6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DeepLab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D40B14-450D-4C09-8CDD-2C8B6BAB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Atrous</a:t>
            </a:r>
            <a:r>
              <a:rPr lang="en-US" altLang="ko-KR" dirty="0"/>
              <a:t> Convolution</a:t>
            </a:r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convolution</a:t>
            </a:r>
            <a:r>
              <a:rPr lang="ko-KR" altLang="en-US" dirty="0"/>
              <a:t>과는 다르게</a:t>
            </a:r>
            <a:r>
              <a:rPr lang="en-US" altLang="ko-KR" dirty="0"/>
              <a:t>, </a:t>
            </a:r>
            <a:r>
              <a:rPr lang="ko-KR" altLang="en-US" dirty="0"/>
              <a:t>필터 내부에 빈 공간을 둔 채 동작</a:t>
            </a:r>
            <a:endParaRPr lang="en-US" altLang="ko-KR" dirty="0"/>
          </a:p>
          <a:p>
            <a:pPr lvl="2"/>
            <a:r>
              <a:rPr lang="ko-KR" altLang="en-US" dirty="0"/>
              <a:t>빈 공간에 대한 계수 </a:t>
            </a:r>
            <a:r>
              <a:rPr lang="en-US" altLang="ko-KR" dirty="0"/>
              <a:t>rate r</a:t>
            </a:r>
            <a:r>
              <a:rPr lang="ko-KR" altLang="en-US" dirty="0"/>
              <a:t>로 </a:t>
            </a:r>
            <a:r>
              <a:rPr lang="en-US" altLang="ko-KR" dirty="0"/>
              <a:t>control</a:t>
            </a:r>
          </a:p>
          <a:p>
            <a:pPr lvl="2"/>
            <a:r>
              <a:rPr lang="en-US" altLang="ko-KR" dirty="0"/>
              <a:t>r=1</a:t>
            </a:r>
            <a:r>
              <a:rPr lang="ko-KR" altLang="en-US" dirty="0"/>
              <a:t>이면 기존 </a:t>
            </a:r>
            <a:r>
              <a:rPr lang="en-US" altLang="ko-KR" dirty="0"/>
              <a:t>convolution</a:t>
            </a:r>
            <a:r>
              <a:rPr lang="ko-KR" altLang="en-US" dirty="0"/>
              <a:t>과 동일</a:t>
            </a:r>
            <a:r>
              <a:rPr lang="en-US" altLang="ko-KR" dirty="0"/>
              <a:t>, r</a:t>
            </a:r>
            <a:r>
              <a:rPr lang="ko-KR" altLang="en-US" dirty="0"/>
              <a:t>이 커질수록 빈 공간이 커짐</a:t>
            </a:r>
            <a:endParaRPr lang="en-US" altLang="ko-KR" dirty="0"/>
          </a:p>
          <a:p>
            <a:pPr lvl="1"/>
            <a:r>
              <a:rPr lang="en-US" altLang="ko-KR" dirty="0"/>
              <a:t>Advantages</a:t>
            </a:r>
          </a:p>
          <a:p>
            <a:pPr lvl="2"/>
            <a:r>
              <a:rPr lang="ko-KR" altLang="en-US" dirty="0"/>
              <a:t>기존 </a:t>
            </a:r>
            <a:r>
              <a:rPr lang="en-US" altLang="ko-KR" dirty="0"/>
              <a:t>convolution</a:t>
            </a:r>
            <a:r>
              <a:rPr lang="ko-KR" altLang="en-US" dirty="0"/>
              <a:t>과 동일한 양의 파라미터와 </a:t>
            </a:r>
            <a:r>
              <a:rPr lang="ko-KR" altLang="en-US" dirty="0" err="1"/>
              <a:t>계산량을</a:t>
            </a:r>
            <a:r>
              <a:rPr lang="ko-KR" altLang="en-US" dirty="0"/>
              <a:t> 유지하면서 </a:t>
            </a:r>
            <a:r>
              <a:rPr lang="en-US" altLang="ko-KR" dirty="0"/>
              <a:t>Field of View</a:t>
            </a:r>
            <a:r>
              <a:rPr lang="ko-KR" altLang="en-US" dirty="0"/>
              <a:t>를 넓게 </a:t>
            </a:r>
            <a:r>
              <a:rPr lang="ko-KR" altLang="en-US" dirty="0" err="1"/>
              <a:t>가져감</a:t>
            </a:r>
            <a:br>
              <a:rPr lang="en-US" altLang="ko-KR" dirty="0"/>
            </a:br>
            <a:r>
              <a:rPr lang="en-US" altLang="ko-KR" dirty="0"/>
              <a:t>:</a:t>
            </a:r>
            <a:r>
              <a:rPr lang="ko-KR" altLang="en-US" dirty="0"/>
              <a:t>일반적으로 </a:t>
            </a:r>
            <a:r>
              <a:rPr lang="en-US" altLang="ko-KR" dirty="0"/>
              <a:t>semantic segmentation</a:t>
            </a:r>
            <a:r>
              <a:rPr lang="ko-KR" altLang="en-US" dirty="0"/>
              <a:t>은 </a:t>
            </a:r>
            <a:r>
              <a:rPr lang="en-US" altLang="ko-KR" dirty="0"/>
              <a:t>receptive field </a:t>
            </a:r>
            <a:r>
              <a:rPr lang="ko-KR" altLang="en-US" dirty="0"/>
              <a:t>크기가 중요함</a:t>
            </a:r>
            <a:endParaRPr lang="en-US" altLang="ko-KR" dirty="0"/>
          </a:p>
          <a:p>
            <a:pPr lvl="2"/>
            <a:r>
              <a:rPr lang="ko-KR" altLang="en-US" dirty="0"/>
              <a:t>파라미터 수를 늘리지 않으면서 </a:t>
            </a:r>
            <a:r>
              <a:rPr lang="en-US" altLang="ko-KR" dirty="0"/>
              <a:t>receptive field</a:t>
            </a:r>
            <a:r>
              <a:rPr lang="ko-KR" altLang="en-US" dirty="0"/>
              <a:t>를 키울 수 있기 때문에 적극 활용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E3358B-2A1A-4144-9C90-8CA361AA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0A8645-F111-4BC3-AC50-2FAF76A3D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15362" name="Picture 2" descr="atrous.png">
            <a:extLst>
              <a:ext uri="{FF2B5EF4-FFF2-40B4-BE49-F238E27FC236}">
                <a16:creationId xmlns:a16="http://schemas.microsoft.com/office/drawing/2014/main" id="{E73FC0DF-88E9-4F43-8C9F-266E13BEA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4217159"/>
            <a:ext cx="4982936" cy="238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328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7EA4D-157A-4F69-BADB-0AF7511B4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DeepLab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29A77E-EF99-489E-A28C-E4F927E92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Spatial Pyramid Pooling</a:t>
            </a:r>
          </a:p>
          <a:p>
            <a:pPr lvl="1"/>
            <a:r>
              <a:rPr lang="en-US" altLang="ko-KR" dirty="0"/>
              <a:t>Semantic segmentation</a:t>
            </a:r>
            <a:r>
              <a:rPr lang="ko-KR" altLang="en-US" dirty="0"/>
              <a:t>의 성능을 높이기 위한 방법 중 하나</a:t>
            </a:r>
            <a:endParaRPr lang="en-US" altLang="ko-KR" dirty="0"/>
          </a:p>
          <a:p>
            <a:pPr lvl="1"/>
            <a:r>
              <a:rPr lang="en-US" altLang="ko-KR" dirty="0" err="1"/>
              <a:t>DeepLab</a:t>
            </a:r>
            <a:r>
              <a:rPr lang="en-US" altLang="ko-KR" dirty="0"/>
              <a:t> v2</a:t>
            </a:r>
            <a:r>
              <a:rPr lang="ko-KR" altLang="en-US" dirty="0"/>
              <a:t>에서 제안</a:t>
            </a:r>
            <a:endParaRPr lang="en-US" altLang="ko-KR" dirty="0"/>
          </a:p>
          <a:p>
            <a:pPr lvl="2"/>
            <a:r>
              <a:rPr lang="en-US" altLang="ko-KR" dirty="0"/>
              <a:t>Feature map</a:t>
            </a:r>
            <a:r>
              <a:rPr lang="ko-KR" altLang="en-US" dirty="0"/>
              <a:t>으로부터 여러 개의 </a:t>
            </a:r>
            <a:r>
              <a:rPr lang="en-US" altLang="ko-KR" dirty="0"/>
              <a:t>rate</a:t>
            </a:r>
            <a:r>
              <a:rPr lang="ko-KR" altLang="en-US" dirty="0"/>
              <a:t>가 다른 </a:t>
            </a:r>
            <a:r>
              <a:rPr lang="en-US" altLang="ko-KR" dirty="0" err="1"/>
              <a:t>atrous</a:t>
            </a:r>
            <a:r>
              <a:rPr lang="en-US" altLang="ko-KR" dirty="0"/>
              <a:t> convolution</a:t>
            </a:r>
            <a:r>
              <a:rPr lang="ko-KR" altLang="en-US" dirty="0"/>
              <a:t>을 병렬로 적용한 뒤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다시 합쳐주는 </a:t>
            </a:r>
            <a:r>
              <a:rPr lang="en-US" altLang="ko-KR" dirty="0" err="1"/>
              <a:t>atrous</a:t>
            </a:r>
            <a:r>
              <a:rPr lang="en-US" altLang="ko-KR" dirty="0"/>
              <a:t> spatial pyramid pooling </a:t>
            </a:r>
            <a:r>
              <a:rPr lang="ko-KR" altLang="en-US" dirty="0"/>
              <a:t>기법</a:t>
            </a:r>
            <a:endParaRPr lang="en-US" altLang="ko-KR" dirty="0"/>
          </a:p>
          <a:p>
            <a:pPr lvl="1"/>
            <a:r>
              <a:rPr lang="en-US" altLang="ko-KR" dirty="0" err="1"/>
              <a:t>DeepLab</a:t>
            </a:r>
            <a:r>
              <a:rPr lang="ko-KR" altLang="en-US" dirty="0"/>
              <a:t>에서는 모두 </a:t>
            </a:r>
            <a:r>
              <a:rPr lang="en-US" altLang="ko-KR" dirty="0"/>
              <a:t>ASPP</a:t>
            </a:r>
            <a:r>
              <a:rPr lang="ko-KR" altLang="en-US" dirty="0"/>
              <a:t>를 기본 모듈로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Encoder-Decoder</a:t>
            </a:r>
          </a:p>
          <a:p>
            <a:pPr lvl="1"/>
            <a:r>
              <a:rPr lang="en-US" altLang="ko-KR" dirty="0"/>
              <a:t>U-Net</a:t>
            </a:r>
            <a:r>
              <a:rPr lang="ko-KR" altLang="en-US" dirty="0"/>
              <a:t>과 유사한 구조를 채택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6FB11F-21F7-4757-89B6-8EE065BAF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E61589-1004-40C2-AFE9-6EB835841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16386" name="Picture 2" descr="aspp">
            <a:extLst>
              <a:ext uri="{FF2B5EF4-FFF2-40B4-BE49-F238E27FC236}">
                <a16:creationId xmlns:a16="http://schemas.microsoft.com/office/drawing/2014/main" id="{E1FCBB64-297A-47EF-AC57-46FB4CD4D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432" y="3205435"/>
            <a:ext cx="38385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581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9BA5D-597C-4665-8D49-5F8CCD2E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LeNet-5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5BEC94-3BDC-4EB8-9DEB-AEC9F26B0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LeNet-5</a:t>
            </a:r>
          </a:p>
          <a:p>
            <a:pPr lvl="1"/>
            <a:r>
              <a:rPr lang="ko-KR" altLang="en-US" dirty="0"/>
              <a:t>가장 고전적인 </a:t>
            </a:r>
            <a:r>
              <a:rPr lang="en-US" altLang="ko-KR" dirty="0"/>
              <a:t>CNN</a:t>
            </a:r>
          </a:p>
          <a:p>
            <a:pPr lvl="1"/>
            <a:r>
              <a:rPr lang="en-US" altLang="ko-KR" dirty="0"/>
              <a:t>MNIST Dataset </a:t>
            </a:r>
            <a:r>
              <a:rPr lang="ko-KR" altLang="en-US" dirty="0"/>
              <a:t>분류에 많이 사용되었다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CB5AC5-C53D-4A9F-9532-346C7AF8F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12D38D-77FD-4FB4-ABA1-B53556D0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296F93-EADA-4CC1-BBF0-81834F059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2447925"/>
            <a:ext cx="65722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288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E0504-EDDB-4BE2-BC63-F00105940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DeepLab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FA70ED-2531-48A0-92CF-F51AC72A9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Depthwise</a:t>
            </a:r>
            <a:r>
              <a:rPr lang="en-US" altLang="ko-KR" dirty="0"/>
              <a:t> Separable Convolution	</a:t>
            </a:r>
          </a:p>
          <a:p>
            <a:pPr lvl="1"/>
            <a:r>
              <a:rPr lang="ko-KR" altLang="en-US" dirty="0"/>
              <a:t>이미지가 </a:t>
            </a:r>
            <a:r>
              <a:rPr lang="en-US" altLang="ko-KR" dirty="0"/>
              <a:t>8x8x3 (</a:t>
            </a:r>
            <a:r>
              <a:rPr lang="en-US" altLang="ko-KR" dirty="0" err="1"/>
              <a:t>HxWxC</a:t>
            </a:r>
            <a:r>
              <a:rPr lang="en-US" altLang="ko-KR" dirty="0"/>
              <a:t>)</a:t>
            </a:r>
            <a:r>
              <a:rPr lang="ko-KR" altLang="en-US" dirty="0"/>
              <a:t>이고</a:t>
            </a:r>
            <a:r>
              <a:rPr lang="en-US" altLang="ko-KR" dirty="0"/>
              <a:t>, convolution filter</a:t>
            </a:r>
            <a:r>
              <a:rPr lang="ko-KR" altLang="en-US" dirty="0"/>
              <a:t>가 </a:t>
            </a:r>
            <a:r>
              <a:rPr lang="en-US" altLang="ko-KR" dirty="0"/>
              <a:t>3x3</a:t>
            </a:r>
            <a:r>
              <a:rPr lang="ko-KR" altLang="en-US" dirty="0"/>
              <a:t>일 때</a:t>
            </a:r>
            <a:r>
              <a:rPr lang="en-US" altLang="ko-KR" dirty="0"/>
              <a:t>, filter </a:t>
            </a:r>
            <a:r>
              <a:rPr lang="ko-KR" altLang="en-US" dirty="0"/>
              <a:t>한 개가 가지는</a:t>
            </a:r>
            <a:br>
              <a:rPr lang="en-US" altLang="ko-KR" dirty="0"/>
            </a:br>
            <a:r>
              <a:rPr lang="ko-KR" altLang="en-US" dirty="0"/>
              <a:t>파라미터 수는 </a:t>
            </a:r>
            <a:r>
              <a:rPr lang="en-US" altLang="ko-KR" dirty="0"/>
              <a:t>3x3x3=27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만약 </a:t>
            </a:r>
            <a:r>
              <a:rPr lang="en-US" altLang="ko-KR" dirty="0"/>
              <a:t>filter</a:t>
            </a:r>
            <a:r>
              <a:rPr lang="ko-KR" altLang="en-US" dirty="0"/>
              <a:t>가 </a:t>
            </a:r>
            <a:r>
              <a:rPr lang="en-US" altLang="ko-KR" dirty="0"/>
              <a:t>4</a:t>
            </a:r>
            <a:r>
              <a:rPr lang="ko-KR" altLang="en-US" dirty="0"/>
              <a:t>개 존재하면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3x3x3x4</a:t>
            </a:r>
            <a:r>
              <a:rPr lang="ko-KR" altLang="en-US" dirty="0"/>
              <a:t>개를 갖게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위의 연산이 오래 걸리기 때문에 </a:t>
            </a:r>
            <a:r>
              <a:rPr lang="en-US" altLang="ko-KR" dirty="0" err="1"/>
              <a:t>DeepLab</a:t>
            </a:r>
            <a:r>
              <a:rPr lang="ko-KR" altLang="en-US" dirty="0"/>
              <a:t>에서는 영상의 </a:t>
            </a:r>
            <a:r>
              <a:rPr lang="en-US" altLang="ko-KR" dirty="0"/>
              <a:t>channel </a:t>
            </a:r>
            <a:r>
              <a:rPr lang="ko-KR" altLang="en-US" dirty="0"/>
              <a:t>축을 모두 분리시킨 뒤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channel </a:t>
            </a:r>
            <a:r>
              <a:rPr lang="ko-KR" altLang="en-US" dirty="0"/>
              <a:t>축 길이를 항상 </a:t>
            </a:r>
            <a:r>
              <a:rPr lang="en-US" altLang="ko-KR" dirty="0"/>
              <a:t>1</a:t>
            </a:r>
            <a:r>
              <a:rPr lang="ko-KR" altLang="en-US" dirty="0"/>
              <a:t>로 가지는 여러 개의 </a:t>
            </a:r>
            <a:r>
              <a:rPr lang="en-US" altLang="ko-KR" dirty="0"/>
              <a:t>convolution filter</a:t>
            </a:r>
            <a:r>
              <a:rPr lang="ko-KR" altLang="en-US" dirty="0"/>
              <a:t>로 대체 연산을 진행하였다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이것이 </a:t>
            </a:r>
            <a:r>
              <a:rPr lang="en-US" altLang="ko-KR" dirty="0" err="1"/>
              <a:t>depthwise</a:t>
            </a:r>
            <a:r>
              <a:rPr lang="en-US" altLang="ko-KR" dirty="0"/>
              <a:t> convolution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B835F8-F9CA-4831-9F4A-3268DC266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E830A4-2EC2-4CAD-8379-61090A78E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59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5B0FDE4-5F3E-4F59-A68D-8FEB37F44CE6}"/>
              </a:ext>
            </a:extLst>
          </p:cNvPr>
          <p:cNvGrpSpPr/>
          <p:nvPr/>
        </p:nvGrpSpPr>
        <p:grpSpPr>
          <a:xfrm>
            <a:off x="2902082" y="3518898"/>
            <a:ext cx="6387835" cy="2898843"/>
            <a:chOff x="2487385" y="3518898"/>
            <a:chExt cx="6387835" cy="2898843"/>
          </a:xfrm>
        </p:grpSpPr>
        <p:pic>
          <p:nvPicPr>
            <p:cNvPr id="17410" name="Picture 2" descr="conv">
              <a:extLst>
                <a:ext uri="{FF2B5EF4-FFF2-40B4-BE49-F238E27FC236}">
                  <a16:creationId xmlns:a16="http://schemas.microsoft.com/office/drawing/2014/main" id="{C5A7586F-914F-47CB-A002-8B7C8B8C1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385" y="3518898"/>
              <a:ext cx="1610468" cy="2898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depth_conv">
              <a:extLst>
                <a:ext uri="{FF2B5EF4-FFF2-40B4-BE49-F238E27FC236}">
                  <a16:creationId xmlns:a16="http://schemas.microsoft.com/office/drawing/2014/main" id="{35A1B72C-BF89-4FFE-B7A8-B793B83C75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7720" y="3569766"/>
              <a:ext cx="2857500" cy="284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18C0C736-CD5E-480E-827C-EB569C52FE67}"/>
                </a:ext>
              </a:extLst>
            </p:cNvPr>
            <p:cNvSpPr/>
            <p:nvPr/>
          </p:nvSpPr>
          <p:spPr>
            <a:xfrm>
              <a:off x="4885509" y="4693920"/>
              <a:ext cx="496388" cy="435429"/>
            </a:xfrm>
            <a:prstGeom prst="right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98282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AE552-70BE-464A-9FE5-3BD1E9D2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DeepLab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8F3DBF-EDC5-4628-95D6-9BC86C9F4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Depthwise</a:t>
            </a:r>
            <a:r>
              <a:rPr lang="en-US" altLang="ko-KR" dirty="0"/>
              <a:t> Separable Convolution</a:t>
            </a:r>
          </a:p>
          <a:p>
            <a:pPr lvl="1"/>
            <a:r>
              <a:rPr lang="ko-KR" altLang="en-US" dirty="0"/>
              <a:t>이전의 </a:t>
            </a:r>
            <a:r>
              <a:rPr lang="en-US" altLang="ko-KR" dirty="0" err="1"/>
              <a:t>depthwise</a:t>
            </a:r>
            <a:r>
              <a:rPr lang="en-US" altLang="ko-KR" dirty="0"/>
              <a:t> convolution </a:t>
            </a:r>
            <a:r>
              <a:rPr lang="ko-KR" altLang="en-US" dirty="0"/>
              <a:t>결과에 </a:t>
            </a:r>
            <a:r>
              <a:rPr lang="en-US" altLang="ko-KR" dirty="0"/>
              <a:t>1x1xC</a:t>
            </a:r>
            <a:r>
              <a:rPr lang="ko-KR" altLang="en-US" dirty="0"/>
              <a:t>의 </a:t>
            </a:r>
            <a:r>
              <a:rPr lang="en-US" altLang="ko-KR" dirty="0"/>
              <a:t>convolution filter</a:t>
            </a:r>
            <a:r>
              <a:rPr lang="ko-KR" altLang="en-US" dirty="0"/>
              <a:t>를 적용한 것을</a:t>
            </a:r>
            <a:br>
              <a:rPr lang="en-US" altLang="ko-KR" dirty="0"/>
            </a:br>
            <a:r>
              <a:rPr lang="en-US" altLang="ko-KR" dirty="0" err="1"/>
              <a:t>depthwise</a:t>
            </a:r>
            <a:r>
              <a:rPr lang="en-US" altLang="ko-KR" dirty="0"/>
              <a:t> separable convolution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convolution</a:t>
            </a:r>
            <a:r>
              <a:rPr lang="ko-KR" altLang="en-US" dirty="0"/>
              <a:t>과 유사한 성능을 나타내면서</a:t>
            </a:r>
            <a:r>
              <a:rPr lang="en-US" altLang="ko-KR" dirty="0"/>
              <a:t>, </a:t>
            </a:r>
            <a:r>
              <a:rPr lang="ko-KR" altLang="en-US" dirty="0"/>
              <a:t>사용되는 파라미터 수와 </a:t>
            </a:r>
            <a:r>
              <a:rPr lang="ko-KR" altLang="en-US" dirty="0" err="1"/>
              <a:t>연산량을</a:t>
            </a:r>
            <a:r>
              <a:rPr lang="ko-KR" altLang="en-US" dirty="0"/>
              <a:t> 획기적으로 줄일 수 있다는 것이 장점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Semantic segmentation</a:t>
            </a:r>
            <a:r>
              <a:rPr lang="ko-KR" altLang="en-US" dirty="0"/>
              <a:t>에서는 </a:t>
            </a:r>
            <a:r>
              <a:rPr lang="en-US" altLang="ko-KR" dirty="0"/>
              <a:t>receptive field</a:t>
            </a:r>
            <a:r>
              <a:rPr lang="ko-KR" altLang="en-US" dirty="0"/>
              <a:t>를 </a:t>
            </a:r>
            <a:br>
              <a:rPr lang="en-US" altLang="ko-KR" dirty="0"/>
            </a:br>
            <a:r>
              <a:rPr lang="ko-KR" altLang="en-US" dirty="0"/>
              <a:t>넓히는 것이 중요함</a:t>
            </a:r>
            <a:endParaRPr lang="en-US" altLang="ko-KR" dirty="0"/>
          </a:p>
          <a:p>
            <a:pPr lvl="2"/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/>
              <a:t>보통은 더 많은 파라미터를 사용</a:t>
            </a:r>
            <a:endParaRPr lang="en-US" altLang="ko-KR" dirty="0"/>
          </a:p>
          <a:p>
            <a:pPr lvl="2"/>
            <a:r>
              <a:rPr lang="en-US" altLang="ko-KR" dirty="0"/>
              <a:t>Separable convolution</a:t>
            </a:r>
            <a:r>
              <a:rPr lang="ko-KR" altLang="en-US" dirty="0"/>
              <a:t>을 잘 활용한다면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parameter</a:t>
            </a:r>
            <a:r>
              <a:rPr lang="ko-KR" altLang="en-US" dirty="0"/>
              <a:t>수를 대폭 줄여 모델을 보다 깊은 구조로 설계 가능하고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기존 대비 메모리 사용량 감소와 속도 향상을 효과를 기대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C7F3F2-6405-4056-9C19-932911A0E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370F68-9FD9-4567-92A4-43DFE25AF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18434" name="Picture 2" descr="depthwise_separable_conv">
            <a:extLst>
              <a:ext uri="{FF2B5EF4-FFF2-40B4-BE49-F238E27FC236}">
                <a16:creationId xmlns:a16="http://schemas.microsoft.com/office/drawing/2014/main" id="{6F648C30-1F11-447E-ACB7-C5530014F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493" y="2944410"/>
            <a:ext cx="2395401" cy="347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2785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8DF98-3337-42B9-9B91-CFFB79F8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DeepLab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019B6D-1565-4E4F-B1DB-79E5F9914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DeepLab</a:t>
            </a:r>
            <a:r>
              <a:rPr lang="en-US" altLang="ko-KR" dirty="0"/>
              <a:t> v3</a:t>
            </a:r>
          </a:p>
          <a:p>
            <a:pPr lvl="1"/>
            <a:r>
              <a:rPr lang="en-US" altLang="ko-KR" dirty="0"/>
              <a:t>Encoder: </a:t>
            </a:r>
            <a:r>
              <a:rPr lang="en-US" altLang="ko-KR" dirty="0" err="1"/>
              <a:t>ResNet</a:t>
            </a:r>
            <a:r>
              <a:rPr lang="en-US" altLang="ko-KR" dirty="0"/>
              <a:t> with </a:t>
            </a:r>
            <a:r>
              <a:rPr lang="en-US" altLang="ko-KR" dirty="0" err="1"/>
              <a:t>atrous</a:t>
            </a:r>
            <a:r>
              <a:rPr lang="en-US" altLang="ko-KR" dirty="0"/>
              <a:t> convolution</a:t>
            </a:r>
          </a:p>
          <a:p>
            <a:pPr lvl="1"/>
            <a:r>
              <a:rPr lang="en-US" altLang="ko-KR" dirty="0"/>
              <a:t>ASPP</a:t>
            </a:r>
          </a:p>
          <a:p>
            <a:pPr lvl="1"/>
            <a:r>
              <a:rPr lang="en-US" altLang="ko-KR" dirty="0"/>
              <a:t>Decoder: Bilinear </a:t>
            </a:r>
            <a:r>
              <a:rPr lang="en-US" altLang="ko-KR" dirty="0" err="1"/>
              <a:t>upsampling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 err="1"/>
              <a:t>DeepLab</a:t>
            </a:r>
            <a:r>
              <a:rPr lang="en-US" altLang="ko-KR" dirty="0"/>
              <a:t> v3+</a:t>
            </a:r>
          </a:p>
          <a:p>
            <a:pPr lvl="1"/>
            <a:r>
              <a:rPr lang="en-US" altLang="ko-KR" dirty="0"/>
              <a:t>Encoder: </a:t>
            </a:r>
            <a:r>
              <a:rPr lang="en-US" altLang="ko-KR" dirty="0" err="1"/>
              <a:t>Xception</a:t>
            </a:r>
            <a:r>
              <a:rPr lang="en-US" altLang="ko-KR" dirty="0"/>
              <a:t> (Inception w/ separable convolution)</a:t>
            </a:r>
          </a:p>
          <a:p>
            <a:pPr lvl="1"/>
            <a:r>
              <a:rPr lang="en-US" altLang="ko-KR" dirty="0"/>
              <a:t>ASSPP (</a:t>
            </a:r>
            <a:r>
              <a:rPr lang="en-US" altLang="ko-KR" dirty="0" err="1"/>
              <a:t>Atrous</a:t>
            </a:r>
            <a:r>
              <a:rPr lang="en-US" altLang="ko-KR" dirty="0"/>
              <a:t> Separable Spatial Pyramid Pooling)</a:t>
            </a:r>
          </a:p>
          <a:p>
            <a:pPr lvl="1"/>
            <a:r>
              <a:rPr lang="en-US" altLang="ko-KR" dirty="0"/>
              <a:t>Decoder: Simplified U-Net style decoder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F10B8A-111E-488D-9D22-93FB6EC14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A29FDA-2A60-4CD3-B190-4AC35899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19458" name="Picture 2" descr="deeplabv3.png">
            <a:extLst>
              <a:ext uri="{FF2B5EF4-FFF2-40B4-BE49-F238E27FC236}">
                <a16:creationId xmlns:a16="http://schemas.microsoft.com/office/drawing/2014/main" id="{D4FC0232-F3DE-4D82-8D5A-09641C04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871" y="1153875"/>
            <a:ext cx="2307499" cy="240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deeplabv3plus">
            <a:extLst>
              <a:ext uri="{FF2B5EF4-FFF2-40B4-BE49-F238E27FC236}">
                <a16:creationId xmlns:a16="http://schemas.microsoft.com/office/drawing/2014/main" id="{7CCD3965-F9D5-4C58-8A99-8730A3C7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871" y="3873585"/>
            <a:ext cx="2330565" cy="267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9408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02579-43C5-4604-AAA2-AB5179A7E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Siamese Network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2B7309-8C85-4ACC-8216-0BFD3E8F4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95DD78-E6E1-4966-A4A4-B922FBED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6DA0D40-170E-4707-9402-EE0F1051E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078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17C7C-F29F-44FE-BC2B-9CAF88D9B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FaceNet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54C62E-2AEA-4919-938F-F5E6925ED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0C6EF5-3ABD-4242-9408-FB769F7CC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5D2A44-F40A-43B7-AB43-7F61A3A5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143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t1.daumcdn.net/cfile/tistory/99FEB93C5C80B5192E">
            <a:extLst>
              <a:ext uri="{FF2B5EF4-FFF2-40B4-BE49-F238E27FC236}">
                <a16:creationId xmlns:a16="http://schemas.microsoft.com/office/drawing/2014/main" id="{2DB513F9-125A-4F48-94BF-68BEC68A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287" y="2429972"/>
            <a:ext cx="85725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7195F9-8176-4721-8D77-5EA468CD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3F82B-9190-403C-8656-BDB8E7024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endParaRPr lang="en-US" altLang="ko-KR" dirty="0"/>
          </a:p>
          <a:p>
            <a:pPr lvl="1"/>
            <a:r>
              <a:rPr lang="en-US" altLang="ko-KR" dirty="0"/>
              <a:t>Yann </a:t>
            </a:r>
            <a:r>
              <a:rPr lang="en-US" altLang="ko-KR" dirty="0" err="1"/>
              <a:t>LeCun</a:t>
            </a:r>
            <a:r>
              <a:rPr lang="ko-KR" altLang="en-US" dirty="0"/>
              <a:t>이 제안</a:t>
            </a:r>
            <a:endParaRPr lang="en-US" altLang="ko-KR" dirty="0"/>
          </a:p>
          <a:p>
            <a:pPr lvl="1"/>
            <a:r>
              <a:rPr lang="en-US" altLang="ko-KR" dirty="0"/>
              <a:t>2 </a:t>
            </a:r>
            <a:r>
              <a:rPr lang="ko-KR" altLang="en-US" dirty="0"/>
              <a:t>개의 </a:t>
            </a:r>
            <a:r>
              <a:rPr lang="en-US" altLang="ko-KR" dirty="0"/>
              <a:t>GPU</a:t>
            </a:r>
            <a:r>
              <a:rPr lang="ko-KR" altLang="en-US" dirty="0"/>
              <a:t>로 병렬연산이 진행 됨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82DEEF-BFB6-46B2-BF0A-BFC0064B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733117-594E-4F5E-9A66-536CDFEC5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995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240E580-84DA-413D-B88E-64263908B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56" y="3560732"/>
            <a:ext cx="3885258" cy="303957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7195F9-8176-4721-8D77-5EA468CD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3F82B-9190-403C-8656-BDB8E7024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  <a:endParaRPr lang="en-US" altLang="ko-KR" dirty="0"/>
          </a:p>
          <a:p>
            <a:pPr lvl="1"/>
            <a:r>
              <a:rPr lang="en-US" altLang="ko-KR" dirty="0" err="1"/>
              <a:t>AlexNet</a:t>
            </a:r>
            <a:r>
              <a:rPr lang="ko-KR" altLang="en-US" dirty="0"/>
              <a:t>은 총 </a:t>
            </a:r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Convolution Layers</a:t>
            </a:r>
            <a:r>
              <a:rPr lang="ko-KR" altLang="en-US" dirty="0"/>
              <a:t>와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Fully-Connected Layers</a:t>
            </a:r>
            <a:r>
              <a:rPr lang="ko-KR" altLang="en-US" dirty="0"/>
              <a:t>로 구성되어 있고</a:t>
            </a:r>
            <a:r>
              <a:rPr lang="en-US" altLang="ko-KR" dirty="0"/>
              <a:t>, </a:t>
            </a:r>
            <a:r>
              <a:rPr lang="ko-KR" altLang="en-US" dirty="0"/>
              <a:t>마지막에 </a:t>
            </a:r>
            <a:r>
              <a:rPr lang="en-US" altLang="ko-KR" dirty="0"/>
              <a:t>1,000</a:t>
            </a:r>
            <a:r>
              <a:rPr lang="ko-KR" altLang="en-US" dirty="0"/>
              <a:t>개의 </a:t>
            </a:r>
            <a:r>
              <a:rPr lang="en-US" altLang="ko-KR" dirty="0"/>
              <a:t>neurons</a:t>
            </a:r>
            <a:r>
              <a:rPr lang="ko-KR" altLang="en-US" dirty="0"/>
              <a:t>을 갖고 있는 </a:t>
            </a:r>
            <a:r>
              <a:rPr lang="en-US" altLang="ko-KR" dirty="0"/>
              <a:t>FC layer</a:t>
            </a:r>
            <a:r>
              <a:rPr lang="ko-KR" altLang="en-US" dirty="0"/>
              <a:t>을 두어 </a:t>
            </a:r>
            <a:r>
              <a:rPr lang="en-US" altLang="ko-KR" dirty="0" err="1"/>
              <a:t>softmax</a:t>
            </a:r>
            <a:r>
              <a:rPr lang="ko-KR" altLang="en-US" dirty="0"/>
              <a:t>로 분류하게 하였다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이와 같은 설계로 약 </a:t>
            </a:r>
            <a:r>
              <a:rPr lang="en-US" altLang="ko-KR" dirty="0"/>
              <a:t>65</a:t>
            </a:r>
            <a:r>
              <a:rPr lang="ko-KR" altLang="en-US" dirty="0"/>
              <a:t>만 개의 뉴런과 </a:t>
            </a:r>
            <a:r>
              <a:rPr lang="en-US" altLang="ko-KR" dirty="0"/>
              <a:t>6,000</a:t>
            </a:r>
            <a:r>
              <a:rPr lang="ko-KR" altLang="en-US" dirty="0"/>
              <a:t>만 개의 파라미터</a:t>
            </a:r>
            <a:r>
              <a:rPr lang="en-US" altLang="ko-KR" dirty="0"/>
              <a:t>, 6.3</a:t>
            </a:r>
            <a:r>
              <a:rPr lang="ko-KR" altLang="en-US" dirty="0"/>
              <a:t>억 개의 </a:t>
            </a:r>
            <a:r>
              <a:rPr lang="en-US" altLang="ko-KR" dirty="0"/>
              <a:t>connection</a:t>
            </a:r>
            <a:r>
              <a:rPr lang="ko-KR" altLang="en-US" dirty="0"/>
              <a:t>이라는 어마어마한 구조를 갖는다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Input</a:t>
            </a:r>
            <a:r>
              <a:rPr lang="ko-KR" altLang="en-US" dirty="0"/>
              <a:t>으로 </a:t>
            </a:r>
            <a:r>
              <a:rPr lang="en-US" altLang="ko-KR" dirty="0"/>
              <a:t>RGB</a:t>
            </a:r>
            <a:r>
              <a:rPr lang="ko-KR" altLang="en-US" dirty="0"/>
              <a:t>값을 갖는 영상이 들어가며</a:t>
            </a:r>
            <a:r>
              <a:rPr lang="en-US" altLang="ko-KR" dirty="0"/>
              <a:t>, GPU-1</a:t>
            </a:r>
            <a:r>
              <a:rPr lang="ko-KR" altLang="en-US" dirty="0"/>
              <a:t>에서는 주로 색상과 관련 없는 특징을</a:t>
            </a:r>
            <a:r>
              <a:rPr lang="en-US" altLang="ko-KR" dirty="0"/>
              <a:t>, GPU-2</a:t>
            </a:r>
            <a:r>
              <a:rPr lang="ko-KR" altLang="en-US" dirty="0"/>
              <a:t>에서는 색상과 관련된 특징을 추출한다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82DEEF-BFB6-46B2-BF0A-BFC0064B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733117-594E-4F5E-9A66-536CDFEC5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D8DCA1-F97F-4B12-B5DA-2ECCAB46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597" y="4311475"/>
            <a:ext cx="46863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2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195F9-8176-4721-8D77-5EA468CD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E3F82B-9190-403C-8656-BDB8E7024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Flow</a:t>
            </a:r>
          </a:p>
          <a:p>
            <a:pPr lvl="1"/>
            <a:r>
              <a:rPr lang="en-US" altLang="ko-KR" dirty="0"/>
              <a:t>First Conv layer</a:t>
            </a:r>
          </a:p>
          <a:p>
            <a:pPr lvl="2"/>
            <a:r>
              <a:rPr lang="en-US" altLang="ko-KR" dirty="0"/>
              <a:t>11x11x3 </a:t>
            </a:r>
            <a:r>
              <a:rPr lang="ko-KR" altLang="en-US" dirty="0"/>
              <a:t>필터 크기로 </a:t>
            </a:r>
            <a:r>
              <a:rPr lang="en-US" altLang="ko-KR" dirty="0"/>
              <a:t>96</a:t>
            </a:r>
            <a:r>
              <a:rPr lang="ko-KR" altLang="en-US" dirty="0"/>
              <a:t>개의 특징 추출</a:t>
            </a:r>
            <a:r>
              <a:rPr lang="en-US" altLang="ko-KR" dirty="0"/>
              <a:t>, Stride</a:t>
            </a:r>
            <a:r>
              <a:rPr lang="ko-KR" altLang="en-US" dirty="0"/>
              <a:t>는 </a:t>
            </a:r>
            <a:r>
              <a:rPr lang="en-US" altLang="ko-KR" dirty="0"/>
              <a:t>4, zero-padding</a:t>
            </a:r>
            <a:r>
              <a:rPr lang="ko-KR" altLang="en-US" dirty="0"/>
              <a:t> </a:t>
            </a:r>
            <a:r>
              <a:rPr lang="ko-KR" altLang="en-US" dirty="0" err="1"/>
              <a:t>미사용</a:t>
            </a:r>
            <a:endParaRPr lang="en-US" altLang="ko-KR" dirty="0"/>
          </a:p>
          <a:p>
            <a:pPr lvl="2"/>
            <a:r>
              <a:rPr lang="ko-KR" altLang="en-US" dirty="0"/>
              <a:t>그 결과 </a:t>
            </a:r>
            <a:r>
              <a:rPr lang="en-US" altLang="ko-KR" dirty="0"/>
              <a:t>55x55x96</a:t>
            </a:r>
            <a:r>
              <a:rPr lang="ko-KR" altLang="en-US" dirty="0"/>
              <a:t>의 특성 맵 산출 후 </a:t>
            </a:r>
            <a:r>
              <a:rPr lang="en-US" altLang="ko-KR" dirty="0" err="1"/>
              <a:t>ReLU</a:t>
            </a:r>
            <a:r>
              <a:rPr lang="ko-KR" altLang="en-US" dirty="0"/>
              <a:t>로 활성화</a:t>
            </a:r>
            <a:r>
              <a:rPr lang="en-US" altLang="ko-KR" dirty="0"/>
              <a:t>, </a:t>
            </a:r>
            <a:r>
              <a:rPr lang="ko-KR" altLang="en-US" dirty="0"/>
              <a:t>이어 </a:t>
            </a:r>
            <a:r>
              <a:rPr lang="en-US" altLang="ko-KR" dirty="0"/>
              <a:t>3x3 overlapping pooling</a:t>
            </a:r>
            <a:r>
              <a:rPr lang="ko-KR" altLang="en-US" dirty="0"/>
              <a:t>을 진행한다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Pooling</a:t>
            </a:r>
            <a:r>
              <a:rPr lang="ko-KR" altLang="en-US" dirty="0"/>
              <a:t>은 </a:t>
            </a:r>
            <a:r>
              <a:rPr lang="en-US" altLang="ko-KR" dirty="0"/>
              <a:t>stride 2</a:t>
            </a:r>
            <a:r>
              <a:rPr lang="ko-KR" altLang="en-US" dirty="0"/>
              <a:t>로 진행되며</a:t>
            </a:r>
            <a:r>
              <a:rPr lang="en-US" altLang="ko-KR" dirty="0"/>
              <a:t>, 27x27x96</a:t>
            </a:r>
            <a:r>
              <a:rPr lang="ko-KR" altLang="en-US" dirty="0"/>
              <a:t>의 특성 </a:t>
            </a:r>
            <a:r>
              <a:rPr lang="ko-KR" altLang="en-US" dirty="0" err="1"/>
              <a:t>맵을</a:t>
            </a:r>
            <a:r>
              <a:rPr lang="ko-KR" altLang="en-US" dirty="0"/>
              <a:t> 얻는다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다음으로 수렴 속도를 높이기 위해 </a:t>
            </a:r>
            <a:r>
              <a:rPr lang="en-US" altLang="ko-KR" dirty="0"/>
              <a:t>Local Response Normalization</a:t>
            </a:r>
            <a:r>
              <a:rPr lang="ko-KR" altLang="en-US" dirty="0"/>
              <a:t>을 수행한다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Second Conv layer</a:t>
            </a:r>
          </a:p>
          <a:p>
            <a:pPr lvl="2"/>
            <a:r>
              <a:rPr lang="en-US" altLang="ko-KR" dirty="0"/>
              <a:t>5x5x48 </a:t>
            </a:r>
            <a:r>
              <a:rPr lang="ko-KR" altLang="en-US" dirty="0"/>
              <a:t>필터 크기로 </a:t>
            </a:r>
            <a:r>
              <a:rPr lang="en-US" altLang="ko-KR" dirty="0"/>
              <a:t>256</a:t>
            </a:r>
            <a:r>
              <a:rPr lang="ko-KR" altLang="en-US" dirty="0"/>
              <a:t>개의 특징 추출</a:t>
            </a:r>
            <a:r>
              <a:rPr lang="en-US" altLang="ko-KR" dirty="0"/>
              <a:t>, Stride 1, zero-</a:t>
            </a:r>
            <a:r>
              <a:rPr lang="en-US" altLang="ko-KR" dirty="0" err="1"/>
              <a:t>paddin</a:t>
            </a:r>
            <a:r>
              <a:rPr lang="ko-KR" altLang="en-US" dirty="0"/>
              <a:t>은 </a:t>
            </a:r>
            <a:r>
              <a:rPr lang="en-US" altLang="ko-KR" dirty="0"/>
              <a:t>2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그 결과 </a:t>
            </a:r>
            <a:r>
              <a:rPr lang="en-US" altLang="ko-KR" dirty="0"/>
              <a:t>27x27x256</a:t>
            </a:r>
            <a:r>
              <a:rPr lang="ko-KR" altLang="en-US" dirty="0"/>
              <a:t>의 특성 맵 산출 후</a:t>
            </a:r>
            <a:r>
              <a:rPr lang="en-US" altLang="ko-KR" dirty="0"/>
              <a:t>,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활성화</a:t>
            </a:r>
            <a:r>
              <a:rPr lang="en-US" altLang="ko-KR" dirty="0"/>
              <a:t>, 3x3 overlapping pooling(stride 2)</a:t>
            </a:r>
            <a:r>
              <a:rPr lang="ko-KR" altLang="en-US" dirty="0"/>
              <a:t>을 진행한다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최종적으로 </a:t>
            </a:r>
            <a:r>
              <a:rPr lang="en-US" altLang="ko-KR" dirty="0"/>
              <a:t>13x13x256</a:t>
            </a:r>
            <a:r>
              <a:rPr lang="ko-KR" altLang="en-US" dirty="0"/>
              <a:t>을 얻으며</a:t>
            </a:r>
            <a:r>
              <a:rPr lang="en-US" altLang="ko-KR" dirty="0"/>
              <a:t>, LRN</a:t>
            </a:r>
            <a:r>
              <a:rPr lang="ko-KR" altLang="en-US" dirty="0"/>
              <a:t>을 진행한다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82DEEF-BFB6-46B2-BF0A-BFC0064B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v2.0: 17/08/19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733117-594E-4F5E-9A66-536CDFEC5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9A25-028C-4F5E-A0EA-89FFB800C6C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000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4275</Words>
  <Application>Microsoft Office PowerPoint</Application>
  <PresentationFormat>와이드스크린</PresentationFormat>
  <Paragraphs>939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1" baseType="lpstr">
      <vt:lpstr>맑은 고딕</vt:lpstr>
      <vt:lpstr>Arial</vt:lpstr>
      <vt:lpstr>Cambria Math</vt:lpstr>
      <vt:lpstr>Consolas</vt:lpstr>
      <vt:lpstr>Lucida Handwriting</vt:lpstr>
      <vt:lpstr>Wingdings</vt:lpstr>
      <vt:lpstr>Office 테마</vt:lpstr>
      <vt:lpstr>[Interview]    Neural Network for Computer Vision</vt:lpstr>
      <vt:lpstr>Version History</vt:lpstr>
      <vt:lpstr>ILSVRC 성능 비교</vt:lpstr>
      <vt:lpstr>Convolutional Layer</vt:lpstr>
      <vt:lpstr>Neural Network Design Rules </vt:lpstr>
      <vt:lpstr>LeNet-5 </vt:lpstr>
      <vt:lpstr>AlexNet</vt:lpstr>
      <vt:lpstr>AlexNet</vt:lpstr>
      <vt:lpstr>AlexNet</vt:lpstr>
      <vt:lpstr>AlexNet</vt:lpstr>
      <vt:lpstr>AlexNet</vt:lpstr>
      <vt:lpstr>AlexNet</vt:lpstr>
      <vt:lpstr>VGGNET</vt:lpstr>
      <vt:lpstr>VGGNET</vt:lpstr>
      <vt:lpstr>VGGNET</vt:lpstr>
      <vt:lpstr>Inception model</vt:lpstr>
      <vt:lpstr>Inception model</vt:lpstr>
      <vt:lpstr>Inception model</vt:lpstr>
      <vt:lpstr>Inception model</vt:lpstr>
      <vt:lpstr>Inception model</vt:lpstr>
      <vt:lpstr>Inception model</vt:lpstr>
      <vt:lpstr>RNN (Recurrent Neural Network)</vt:lpstr>
      <vt:lpstr>RNN (Recurrent Neural Network)</vt:lpstr>
      <vt:lpstr>RNN (Recurrent Neural Network)</vt:lpstr>
      <vt:lpstr>ResNet</vt:lpstr>
      <vt:lpstr>ResNet</vt:lpstr>
      <vt:lpstr>ResNet</vt:lpstr>
      <vt:lpstr>ResNet</vt:lpstr>
      <vt:lpstr>ResNet</vt:lpstr>
      <vt:lpstr>RCNN (Region based CNN)</vt:lpstr>
      <vt:lpstr>RCNN</vt:lpstr>
      <vt:lpstr>RCNN</vt:lpstr>
      <vt:lpstr>FAST R-CNN</vt:lpstr>
      <vt:lpstr>FAST R-CNN</vt:lpstr>
      <vt:lpstr>FAST R-CNN</vt:lpstr>
      <vt:lpstr>FAST R-CNN</vt:lpstr>
      <vt:lpstr>YOLO</vt:lpstr>
      <vt:lpstr>YOLO</vt:lpstr>
      <vt:lpstr>YOLO</vt:lpstr>
      <vt:lpstr>YOLO</vt:lpstr>
      <vt:lpstr>YOLO </vt:lpstr>
      <vt:lpstr>YOLO </vt:lpstr>
      <vt:lpstr>YOLO </vt:lpstr>
      <vt:lpstr>YOLO </vt:lpstr>
      <vt:lpstr>YOLO </vt:lpstr>
      <vt:lpstr>YOLO</vt:lpstr>
      <vt:lpstr>YOLO</vt:lpstr>
      <vt:lpstr>FCN</vt:lpstr>
      <vt:lpstr>FCN</vt:lpstr>
      <vt:lpstr>FCN</vt:lpstr>
      <vt:lpstr>SegNet</vt:lpstr>
      <vt:lpstr>U-Net</vt:lpstr>
      <vt:lpstr>U-Net</vt:lpstr>
      <vt:lpstr>U-Net</vt:lpstr>
      <vt:lpstr>U-Net</vt:lpstr>
      <vt:lpstr>U-Net</vt:lpstr>
      <vt:lpstr>DeepLab</vt:lpstr>
      <vt:lpstr>DeepLab</vt:lpstr>
      <vt:lpstr>DeepLab</vt:lpstr>
      <vt:lpstr>DeepLab</vt:lpstr>
      <vt:lpstr>DeepLab</vt:lpstr>
      <vt:lpstr>DeepLab</vt:lpstr>
      <vt:lpstr>Siamese Network</vt:lpstr>
      <vt:lpstr>FaceNet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Wonjin</dc:creator>
  <cp:lastModifiedBy>Kim Wonjin</cp:lastModifiedBy>
  <cp:revision>98</cp:revision>
  <dcterms:created xsi:type="dcterms:W3CDTF">2019-08-11T02:38:13Z</dcterms:created>
  <dcterms:modified xsi:type="dcterms:W3CDTF">2019-10-21T15:02:22Z</dcterms:modified>
</cp:coreProperties>
</file>